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 id="2147484954" r:id="rId19"/>
  </p:sldMasterIdLst>
  <p:notesMasterIdLst>
    <p:notesMasterId r:id="rId53"/>
  </p:notesMasterIdLst>
  <p:handoutMasterIdLst>
    <p:handoutMasterId r:id="rId54"/>
  </p:handoutMasterIdLst>
  <p:sldIdLst>
    <p:sldId id="3371" r:id="rId20"/>
    <p:sldId id="3412" r:id="rId21"/>
    <p:sldId id="1551" r:id="rId22"/>
    <p:sldId id="451" r:id="rId23"/>
    <p:sldId id="3413" r:id="rId24"/>
    <p:sldId id="3414" r:id="rId25"/>
    <p:sldId id="1566" r:id="rId26"/>
    <p:sldId id="1841" r:id="rId27"/>
    <p:sldId id="3415" r:id="rId28"/>
    <p:sldId id="1567" r:id="rId29"/>
    <p:sldId id="1837" r:id="rId30"/>
    <p:sldId id="1833" r:id="rId31"/>
    <p:sldId id="1568" r:id="rId32"/>
    <p:sldId id="1842" r:id="rId33"/>
    <p:sldId id="3416" r:id="rId34"/>
    <p:sldId id="1569" r:id="rId35"/>
    <p:sldId id="3417" r:id="rId36"/>
    <p:sldId id="3418" r:id="rId37"/>
    <p:sldId id="3419" r:id="rId38"/>
    <p:sldId id="1571" r:id="rId39"/>
    <p:sldId id="1599" r:id="rId40"/>
    <p:sldId id="1572" r:id="rId41"/>
    <p:sldId id="1573" r:id="rId42"/>
    <p:sldId id="3420" r:id="rId43"/>
    <p:sldId id="3421" r:id="rId44"/>
    <p:sldId id="1574" r:id="rId45"/>
    <p:sldId id="1560" r:id="rId46"/>
    <p:sldId id="3422" r:id="rId47"/>
    <p:sldId id="3423" r:id="rId48"/>
    <p:sldId id="3372" r:id="rId49"/>
    <p:sldId id="3425" r:id="rId50"/>
    <p:sldId id="3426" r:id="rId51"/>
    <p:sldId id="1532"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D21FB-71F4-45DA-9BF7-16CE9DFB992F}" v="3" dt="2018-11-27T20:48:12.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68" d="100"/>
          <a:sy n="68" d="100"/>
        </p:scale>
        <p:origin x="188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F08D21FB-71F4-45DA-9BF7-16CE9DFB992F}"/>
    <pc:docChg chg="delSld modSld">
      <pc:chgData name="Anna Thomas" userId="5d003f33-6e3f-406c-b398-0eb1113638fb" providerId="ADAL" clId="{F08D21FB-71F4-45DA-9BF7-16CE9DFB992F}" dt="2018-11-27T20:48:08.477" v="189" actId="20577"/>
      <pc:docMkLst>
        <pc:docMk/>
      </pc:docMkLst>
      <pc:sldChg chg="modSp">
        <pc:chgData name="Anna Thomas" userId="5d003f33-6e3f-406c-b398-0eb1113638fb" providerId="ADAL" clId="{F08D21FB-71F4-45DA-9BF7-16CE9DFB992F}" dt="2018-11-27T20:48:08.477" v="189" actId="20577"/>
        <pc:sldMkLst>
          <pc:docMk/>
          <pc:sldMk cId="2113853433" sldId="451"/>
        </pc:sldMkLst>
        <pc:spChg chg="mod">
          <ac:chgData name="Anna Thomas" userId="5d003f33-6e3f-406c-b398-0eb1113638fb" providerId="ADAL" clId="{F08D21FB-71F4-45DA-9BF7-16CE9DFB992F}" dt="2018-11-27T20:48:08.477" v="189" actId="20577"/>
          <ac:spMkLst>
            <pc:docMk/>
            <pc:sldMk cId="2113853433" sldId="451"/>
            <ac:spMk id="81" creationId="{DFBCE66F-7248-42CC-8FA9-CEF2912DCE3B}"/>
          </ac:spMkLst>
        </pc:spChg>
      </pc:sldChg>
      <pc:sldChg chg="modSp">
        <pc:chgData name="Anna Thomas" userId="5d003f33-6e3f-406c-b398-0eb1113638fb" providerId="ADAL" clId="{F08D21FB-71F4-45DA-9BF7-16CE9DFB992F}" dt="2018-11-26T22:06:13.664" v="1" actId="20577"/>
        <pc:sldMkLst>
          <pc:docMk/>
          <pc:sldMk cId="659593009" sldId="3372"/>
        </pc:sldMkLst>
        <pc:spChg chg="mod">
          <ac:chgData name="Anna Thomas" userId="5d003f33-6e3f-406c-b398-0eb1113638fb" providerId="ADAL" clId="{F08D21FB-71F4-45DA-9BF7-16CE9DFB992F}" dt="2018-11-26T22:06:13.664" v="1" actId="20577"/>
          <ac:spMkLst>
            <pc:docMk/>
            <pc:sldMk cId="659593009" sldId="3372"/>
            <ac:spMk id="2" creationId="{00000000-0000-0000-0000-000000000000}"/>
          </ac:spMkLst>
        </pc:spChg>
      </pc:sldChg>
      <pc:sldChg chg="del">
        <pc:chgData name="Anna Thomas" userId="5d003f33-6e3f-406c-b398-0eb1113638fb" providerId="ADAL" clId="{F08D21FB-71F4-45DA-9BF7-16CE9DFB992F}" dt="2018-11-26T22:06:04.765" v="0" actId="2696"/>
        <pc:sldMkLst>
          <pc:docMk/>
          <pc:sldMk cId="1484156018" sldId="3424"/>
        </pc:sldMkLst>
      </pc:sldChg>
      <pc:sldChg chg="modSp modNotesTx">
        <pc:chgData name="Anna Thomas" userId="5d003f33-6e3f-406c-b398-0eb1113638fb" providerId="ADAL" clId="{F08D21FB-71F4-45DA-9BF7-16CE9DFB992F}" dt="2018-11-26T22:09:36.999" v="188" actId="20577"/>
        <pc:sldMkLst>
          <pc:docMk/>
          <pc:sldMk cId="4293092282" sldId="3425"/>
        </pc:sldMkLst>
        <pc:spChg chg="mod">
          <ac:chgData name="Anna Thomas" userId="5d003f33-6e3f-406c-b398-0eb1113638fb" providerId="ADAL" clId="{F08D21FB-71F4-45DA-9BF7-16CE9DFB992F}" dt="2018-11-26T22:09:36.999" v="188" actId="20577"/>
          <ac:spMkLst>
            <pc:docMk/>
            <pc:sldMk cId="4293092282" sldId="3425"/>
            <ac:spMk id="2" creationId="{00000000-0000-0000-0000-000000000000}"/>
          </ac:spMkLst>
        </pc:spChg>
      </pc:sldChg>
    </pc:docChg>
  </pc:docChgLst>
  <pc:docChgLst>
    <pc:chgData name="Anna Thomas" userId="5d003f33-6e3f-406c-b398-0eb1113638fb" providerId="ADAL" clId="{E7173092-E2CA-494D-9EE5-8EA4555F057A}"/>
    <pc:docChg chg="delSld modSld delMainMaster">
      <pc:chgData name="Anna Thomas" userId="5d003f33-6e3f-406c-b398-0eb1113638fb" providerId="ADAL" clId="{E7173092-E2CA-494D-9EE5-8EA4555F057A}" dt="2018-08-29T15:09:14.584" v="244" actId="20577"/>
      <pc:docMkLst>
        <pc:docMk/>
      </pc:docMkLst>
      <pc:sldChg chg="modSp">
        <pc:chgData name="Anna Thomas" userId="5d003f33-6e3f-406c-b398-0eb1113638fb" providerId="ADAL" clId="{E7173092-E2CA-494D-9EE5-8EA4555F057A}" dt="2018-08-29T15:09:14.584" v="244" actId="20577"/>
        <pc:sldMkLst>
          <pc:docMk/>
          <pc:sldMk cId="4293092282" sldId="3425"/>
        </pc:sldMkLst>
        <pc:spChg chg="mod">
          <ac:chgData name="Anna Thomas" userId="5d003f33-6e3f-406c-b398-0eb1113638fb" providerId="ADAL" clId="{E7173092-E2CA-494D-9EE5-8EA4555F057A}" dt="2018-08-29T15:09:14.584" v="244" actId="20577"/>
          <ac:spMkLst>
            <pc:docMk/>
            <pc:sldMk cId="4293092282" sldId="3425"/>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11/27/2018 12:48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11/27/2018 12:47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apttus.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apttu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solutions/architecture/information-chatbo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earch/" TargetMode="External"/><Relationship Id="rId4" Type="http://schemas.openxmlformats.org/officeDocument/2006/relationships/hyperlink" Target="https://qnamaker.ai/"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solutions/architecture/iot-devic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lefonica.com/en"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ustomers.microsoft.com/en-us/story/telefonica-media-telco-cognitive-services-azure" TargetMode="External"/><Relationship Id="rId4" Type="http://schemas.openxmlformats.org/officeDocument/2006/relationships/hyperlink" Target="https://www.youtube.com/watch?v=v_5nZFqi3V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solutions/architecture/interactive-voice-response-bo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3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Brief overview/explanation of why enterprise productivity bot is needed </a:t>
            </a:r>
          </a:p>
          <a:p>
            <a:pPr marL="0" indent="0">
              <a:buNone/>
            </a:pPr>
            <a:endParaRPr lang="en-US" dirty="0"/>
          </a:p>
          <a:p>
            <a:pPr marL="0" indent="0">
              <a:buNone/>
            </a:pPr>
            <a:r>
              <a:rPr lang="en-US" dirty="0"/>
              <a:t>Again, here’s the architecture, which you can look at, now or later, but I’m going to tell another story about Apttus</a:t>
            </a:r>
          </a:p>
          <a:p>
            <a:pPr marL="0" indent="0">
              <a:buNone/>
            </a:pPr>
            <a:r>
              <a:rPr lang="en-US" sz="882" kern="1200" dirty="0">
                <a:solidFill>
                  <a:schemeClr val="tx1"/>
                </a:solidFill>
                <a:effectLst/>
                <a:latin typeface="Segoe UI Light" pitchFamily="34" charset="0"/>
                <a:ea typeface="+mn-ea"/>
                <a:cs typeface="+mn-cs"/>
              </a:rPr>
              <a:t>Let's talk about </a:t>
            </a:r>
            <a:r>
              <a:rPr lang="en-US" sz="882" kern="1200" dirty="0">
                <a:solidFill>
                  <a:schemeClr val="tx1"/>
                </a:solidFill>
                <a:effectLst/>
                <a:latin typeface="Segoe UI Light" pitchFamily="34" charset="0"/>
                <a:ea typeface="+mn-ea"/>
                <a:cs typeface="+mn-cs"/>
                <a:hlinkClick r:id="rId3"/>
              </a:rPr>
              <a:t>Apttus</a:t>
            </a:r>
            <a:r>
              <a:rPr lang="en-US" sz="882" kern="1200" dirty="0">
                <a:solidFill>
                  <a:schemeClr val="tx1"/>
                </a:solidFill>
                <a:effectLst/>
                <a:latin typeface="Segoe UI Light" pitchFamily="34" charset="0"/>
                <a:ea typeface="+mn-ea"/>
                <a:cs typeface="+mn-cs"/>
              </a:rPr>
              <a:t>, a company that helps companies accelerate their digital transformation efforts and maximize business outcomes. They really committed to Microsoft's Azure platform and services (seriously, the list of Microsoft products that they use is overwhelming). Let's focus in on their AI-driven deal guidance that they developed for sales reps. </a:t>
            </a:r>
          </a:p>
          <a:p>
            <a:pPr marL="0" indent="0">
              <a:buNone/>
            </a:pPr>
            <a:endParaRPr lang="en-US" sz="882"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1 Employee access Enterprise Productivity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Bot is able to query the employee’s Office 365 calendar via the Azure Graph </a:t>
            </a:r>
          </a:p>
          <a:p>
            <a:r>
              <a:rPr lang="en-US" sz="882" b="0" i="0" u="none" strike="noStrike" kern="1200" dirty="0">
                <a:solidFill>
                  <a:schemeClr val="tx1"/>
                </a:solidFill>
                <a:effectLst/>
                <a:latin typeface="Segoe UI Light" pitchFamily="34" charset="0"/>
                <a:ea typeface="+mn-ea"/>
                <a:cs typeface="+mn-cs"/>
              </a:rPr>
              <a:t>4 Using data gathered from the calendar, the Bot access case information in Dynamics CRM </a:t>
            </a:r>
          </a:p>
          <a:p>
            <a:r>
              <a:rPr lang="en-US" sz="882" b="0" i="0" u="none" strike="noStrike" kern="1200" dirty="0">
                <a:solidFill>
                  <a:schemeClr val="tx1"/>
                </a:solidFill>
                <a:effectLst/>
                <a:latin typeface="Segoe UI Light" pitchFamily="34" charset="0"/>
                <a:ea typeface="+mn-ea"/>
                <a:cs typeface="+mn-cs"/>
              </a:rPr>
              <a:t>5 Information is returned to the employee who can filter down the data without leaving the Bot </a:t>
            </a:r>
          </a:p>
          <a:p>
            <a:r>
              <a:rPr lang="en-US" sz="882" b="0" i="0" u="none" strike="noStrike" kern="1200" dirty="0">
                <a:solidFill>
                  <a:schemeClr val="tx1"/>
                </a:solidFill>
                <a:effectLst/>
                <a:latin typeface="Segoe UI Light" pitchFamily="34" charset="0"/>
                <a:ea typeface="+mn-ea"/>
                <a:cs typeface="+mn-cs"/>
              </a:rPr>
              <a:t>6 Application insights gathers runtime telemetry to help the development with Bot performance and usage </a:t>
            </a:r>
            <a:endParaRPr lang="en-US" sz="882" kern="1200" dirty="0">
              <a:solidFill>
                <a:schemeClr val="tx1"/>
              </a:solidFill>
              <a:effectLst/>
              <a:latin typeface="Segoe UI Light" pitchFamily="34" charset="0"/>
              <a:ea typeface="+mn-ea"/>
              <a:cs typeface="+mn-cs"/>
            </a:endParaRPr>
          </a:p>
          <a:p>
            <a:pPr marL="0" indent="0">
              <a:buNone/>
            </a:pPr>
            <a:endParaRPr lang="en-US" sz="882" kern="1200" dirty="0">
              <a:solidFill>
                <a:schemeClr val="tx1"/>
              </a:solidFill>
              <a:effectLst/>
              <a:latin typeface="Segoe UI Light" pitchFamily="34" charset="0"/>
              <a:ea typeface="+mn-ea"/>
              <a:cs typeface="+mn-cs"/>
            </a:endParaRPr>
          </a:p>
          <a:p>
            <a:pPr marL="0" indent="0">
              <a:buNone/>
            </a:pPr>
            <a:endParaRPr lang="en-US" dirty="0"/>
          </a:p>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82" kern="1200" dirty="0">
                <a:solidFill>
                  <a:schemeClr val="tx1"/>
                </a:solidFill>
                <a:effectLst/>
                <a:latin typeface="Segoe UI Light" pitchFamily="34" charset="0"/>
                <a:ea typeface="+mn-ea"/>
                <a:cs typeface="+mn-cs"/>
              </a:rPr>
              <a:t>When a salesperson takes an action, the platform built is able to look at similar sales scenarios and advise the sales rep on the best, most profitable next step. Apttus gave their tech a human touch with a virtual assistant named Max who will guide the sales reps. In addition to interacting with sales reps, she can also carry out complex business processes that take hours for humans to complete. The architecture, the details (including Max's personality and contact photo), and a great story can be found </a:t>
            </a:r>
            <a:r>
              <a:rPr lang="en-US" sz="882" kern="1200" dirty="0">
                <a:solidFill>
                  <a:schemeClr val="tx1"/>
                </a:solidFill>
                <a:effectLst/>
                <a:latin typeface="Segoe UI Light" pitchFamily="34" charset="0"/>
                <a:ea typeface="+mn-ea"/>
                <a:cs typeface="+mn-cs"/>
                <a:hlinkClick r:id="rId3"/>
              </a:rPr>
              <a:t>here</a:t>
            </a:r>
            <a:r>
              <a:rPr lang="en-US" sz="882" kern="1200" dirty="0">
                <a:solidFill>
                  <a:schemeClr val="tx1"/>
                </a:solidFill>
                <a:effectLst/>
                <a:latin typeface="Segoe UI Light" pitchFamily="34" charset="0"/>
                <a:ea typeface="+mn-ea"/>
                <a:cs typeface="+mn-cs"/>
              </a:rPr>
              <a:t>.</a:t>
            </a:r>
            <a:endParaRPr lang="en-US" dirty="0"/>
          </a:p>
          <a:p>
            <a:pPr marL="228600" indent="-228600">
              <a:buAutoNum type="arabicPeriod"/>
            </a:pPr>
            <a:endParaRPr lang="en-US" dirty="0"/>
          </a:p>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8194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Do any of you know Brad Lawrence? So I don’t have time to walk through this solution, but you really need to go read this article. Brad Lawrence is an amazing Architect who has worked on creating many enterprise bots for really big name companies (which I don’t think I can say). He wrote an article about a lot of the struggles he sees as large enterprises adopt bots, then other orgs within the enterprise create bots, and before you know it there are a mess of bots and maintenance and really work to get all the orgs on the same page. He recommends the solution here, but he also talks about the complexities and tips for implementation….you need to read this blog.</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5312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a:t>
            </a:r>
            <a:r>
              <a:rPr lang="en-US" sz="882" kern="1200" dirty="0">
                <a:solidFill>
                  <a:schemeClr val="tx1"/>
                </a:solidFill>
                <a:effectLst/>
                <a:latin typeface="Segoe UI Light" pitchFamily="34" charset="0"/>
                <a:ea typeface="+mn-ea"/>
                <a:cs typeface="+mn-cs"/>
                <a:hlinkClick r:id="rId3"/>
              </a:rPr>
              <a:t>Information bot scenario</a:t>
            </a:r>
            <a:r>
              <a:rPr lang="en-US" sz="882" kern="1200" dirty="0">
                <a:solidFill>
                  <a:schemeClr val="tx1"/>
                </a:solidFill>
                <a:effectLst/>
                <a:latin typeface="Segoe UI Light" pitchFamily="34" charset="0"/>
                <a:ea typeface="+mn-ea"/>
                <a:cs typeface="+mn-cs"/>
              </a:rPr>
              <a:t> 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r>
              <a:rPr lang="en-US" sz="882" kern="1200" dirty="0">
                <a:solidFill>
                  <a:schemeClr val="tx1"/>
                </a:solidFill>
                <a:effectLst/>
                <a:latin typeface="Segoe UI Light" pitchFamily="34" charset="0"/>
                <a:ea typeface="+mn-ea"/>
                <a:cs typeface="+mn-cs"/>
              </a:rPr>
              <a:t>Often information is buried in structured data stores like SQL Server that can be easily surfaced via search. Using </a:t>
            </a:r>
            <a:r>
              <a:rPr lang="en-US" sz="882" kern="1200" dirty="0">
                <a:solidFill>
                  <a:schemeClr val="tx1"/>
                </a:solidFill>
                <a:effectLst/>
                <a:latin typeface="Segoe UI Light" pitchFamily="34" charset="0"/>
                <a:ea typeface="+mn-ea"/>
                <a:cs typeface="+mn-cs"/>
                <a:hlinkClick r:id="rId4"/>
              </a:rPr>
              <a:t>Cognitive Services QnA Maker</a:t>
            </a:r>
            <a:r>
              <a:rPr lang="en-US" sz="882" kern="1200" dirty="0">
                <a:solidFill>
                  <a:schemeClr val="tx1"/>
                </a:solidFill>
                <a:effectLst/>
                <a:latin typeface="Segoe UI Light" pitchFamily="34" charset="0"/>
                <a:ea typeface="+mn-ea"/>
                <a:cs typeface="+mn-cs"/>
              </a:rPr>
              <a:t> or </a:t>
            </a:r>
            <a:r>
              <a:rPr lang="en-US" sz="882" kern="1200" dirty="0">
                <a:solidFill>
                  <a:schemeClr val="tx1"/>
                </a:solidFill>
                <a:effectLst/>
                <a:latin typeface="Segoe UI Light" pitchFamily="34" charset="0"/>
                <a:ea typeface="+mn-ea"/>
                <a:cs typeface="+mn-cs"/>
                <a:hlinkClick r:id="rId5"/>
              </a:rPr>
              <a:t>Azure Search</a:t>
            </a:r>
            <a:r>
              <a:rPr lang="en-US" sz="882" kern="1200" dirty="0">
                <a:solidFill>
                  <a:schemeClr val="tx1"/>
                </a:solidFill>
                <a:effectLst/>
                <a:latin typeface="Segoe UI Light" pitchFamily="34" charset="0"/>
                <a:ea typeface="+mn-ea"/>
                <a:cs typeface="+mn-cs"/>
              </a:rPr>
              <a:t>, you can make those searches possible with conversational commands.</a:t>
            </a:r>
          </a:p>
          <a:p>
            <a:pPr marL="0" indent="0">
              <a:buNone/>
            </a:pPr>
            <a:endParaRPr lang="en-US" dirty="0"/>
          </a:p>
          <a:p>
            <a:pPr marL="0" indent="0">
              <a:buNone/>
            </a:pPr>
            <a:r>
              <a:rPr lang="en-US" dirty="0"/>
              <a:t>I have a lot more stories to tell that I just can’t fit into an hour, but let me tell one about the City of Los Angeles, because that’s where I live.</a:t>
            </a:r>
          </a:p>
          <a:p>
            <a:pPr marL="0" indent="0">
              <a:buNone/>
            </a:pPr>
            <a:r>
              <a:rPr lang="en-US" sz="882" kern="1200" dirty="0">
                <a:solidFill>
                  <a:schemeClr val="tx1"/>
                </a:solidFill>
                <a:effectLst/>
                <a:latin typeface="Segoe UI Light" pitchFamily="34" charset="0"/>
                <a:ea typeface="+mn-ea"/>
                <a:cs typeface="+mn-cs"/>
              </a:rPr>
              <a:t>A bot doesn't have to be super complicated or intelligent to be effective. Take the City of Los Angeles, for example. They implemented a chatbot named Chip to help answer questions that LA citizens have regarding city services. Taking only a few days to set up and deploy, a few developers built Chip, who is simply a QnA bot. In the first two months of Chip’s beta release, the chatbot went from offering 200 answers to 900 answers, and the agency is still adding more. Developers are able to review the questions received and update answers easily, which added to Chip's value. </a:t>
            </a:r>
            <a:endParaRPr lang="en-US" dirty="0"/>
          </a:p>
          <a:p>
            <a:pPr marL="0" indent="0">
              <a:buNone/>
            </a:pPr>
            <a:endParaRPr lang="en-US" dirty="0"/>
          </a:p>
          <a:p>
            <a:pPr marL="0" indent="0">
              <a:buNone/>
            </a:pPr>
            <a:endParaRPr lang="en-US" dirty="0"/>
          </a:p>
          <a:p>
            <a:r>
              <a:rPr lang="en-US" sz="882" b="0" i="0" u="none" strike="noStrike" kern="1200" dirty="0">
                <a:solidFill>
                  <a:schemeClr val="tx1"/>
                </a:solidFill>
                <a:effectLst/>
                <a:latin typeface="Segoe UI Light" pitchFamily="34" charset="0"/>
                <a:ea typeface="+mn-ea"/>
                <a:cs typeface="+mn-cs"/>
              </a:rPr>
              <a:t>1 Employee starts the Application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employee can ask the bot what type of queries are supported </a:t>
            </a:r>
          </a:p>
          <a:p>
            <a:r>
              <a:rPr lang="en-US" sz="882" b="0" i="0" u="none" strike="noStrike" kern="1200" dirty="0">
                <a:solidFill>
                  <a:schemeClr val="tx1"/>
                </a:solidFill>
                <a:effectLst/>
                <a:latin typeface="Segoe UI Light" pitchFamily="34" charset="0"/>
                <a:ea typeface="+mn-ea"/>
                <a:cs typeface="+mn-cs"/>
              </a:rPr>
              <a:t>4 Cognitive Services returns a FAQ built with the QnA Maker </a:t>
            </a:r>
          </a:p>
          <a:p>
            <a:r>
              <a:rPr lang="en-US" sz="882" b="0" i="0" u="none" strike="noStrike" kern="1200" dirty="0">
                <a:solidFill>
                  <a:schemeClr val="tx1"/>
                </a:solidFill>
                <a:effectLst/>
                <a:latin typeface="Segoe UI Light" pitchFamily="34" charset="0"/>
                <a:ea typeface="+mn-ea"/>
                <a:cs typeface="+mn-cs"/>
              </a:rPr>
              <a:t>5 The employee defines a valid query </a:t>
            </a:r>
          </a:p>
          <a:p>
            <a:r>
              <a:rPr lang="en-US" sz="882" b="0" i="0" u="none" strike="noStrike" kern="1200" dirty="0">
                <a:solidFill>
                  <a:schemeClr val="tx1"/>
                </a:solidFill>
                <a:effectLst/>
                <a:latin typeface="Segoe UI Light" pitchFamily="34" charset="0"/>
                <a:ea typeface="+mn-ea"/>
                <a:cs typeface="+mn-cs"/>
              </a:rPr>
              <a:t>6 The Bot submits the query to Azure Search which returns information about the application data </a:t>
            </a:r>
          </a:p>
          <a:p>
            <a:r>
              <a:rPr lang="en-US" sz="882" b="0" i="0" u="none" strike="noStrike" kern="1200" dirty="0">
                <a:solidFill>
                  <a:schemeClr val="tx1"/>
                </a:solidFill>
                <a:effectLst/>
                <a:latin typeface="Segoe UI Light" pitchFamily="34" charset="0"/>
                <a:ea typeface="+mn-ea"/>
                <a:cs typeface="+mn-cs"/>
              </a:rPr>
              <a:t>7 Application insights gathers runtime telemetry to help development with Bot performance and usage </a:t>
            </a:r>
          </a:p>
          <a:p>
            <a:pPr marL="0" indent="0">
              <a:buNone/>
            </a:pPr>
            <a:endParaRPr lang="en-US" dirty="0"/>
          </a:p>
          <a:p>
            <a:pPr marL="0" indent="0">
              <a:buNone/>
            </a:pPr>
            <a:endParaRPr lang="en-US" dirty="0"/>
          </a:p>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a:t>Fiducia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have a lot more stories to tell that I just can’t fit into an hour, but let me tell one about the City of Los Angeles, because that’s where I live.</a:t>
            </a:r>
          </a:p>
          <a:p>
            <a:pPr marL="0" indent="0">
              <a:buNone/>
            </a:pPr>
            <a:r>
              <a:rPr lang="en-US" sz="882" kern="1200" dirty="0">
                <a:solidFill>
                  <a:schemeClr val="tx1"/>
                </a:solidFill>
                <a:effectLst/>
                <a:latin typeface="Segoe UI Light" pitchFamily="34" charset="0"/>
                <a:ea typeface="+mn-ea"/>
                <a:cs typeface="+mn-cs"/>
              </a:rPr>
              <a:t>A bot doesn't have to be super complicated or intelligent to be effective. Take the City of Los Angeles, for example. They implemented a chatbot named Chip to help answer questions that LA citizens have regarding city services. Taking only a few days to set up and deploy, a few developers built Chip, who is simply a QnA bot. In the first two months of Chip’s beta release, the chatbot went from offering 200 answers to 900 answers, and the agency is still adding more. Developers are able to review the questions received and update answers easily, which added to Chip's value. </a:t>
            </a:r>
            <a:endParaRPr lang="en-US" dirty="0"/>
          </a:p>
          <a:p>
            <a:pPr marL="0" indent="0">
              <a:buNone/>
            </a:pPr>
            <a:endParaRPr lang="en-US" dirty="0"/>
          </a:p>
          <a:p>
            <a:pPr marL="0" indent="0">
              <a:buNone/>
            </a:pPr>
            <a:endParaRPr lang="en-US" dirty="0"/>
          </a:p>
          <a:p>
            <a:r>
              <a:rPr lang="en-US" sz="882" b="0" i="0" u="none" strike="noStrike" kern="1200" dirty="0">
                <a:solidFill>
                  <a:schemeClr val="tx1"/>
                </a:solidFill>
                <a:effectLst/>
                <a:latin typeface="Segoe UI Light" pitchFamily="34" charset="0"/>
                <a:ea typeface="+mn-ea"/>
                <a:cs typeface="+mn-cs"/>
              </a:rPr>
              <a:t>1 Employee starts the Application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employee can ask the bot what type of queries are supported </a:t>
            </a:r>
          </a:p>
          <a:p>
            <a:r>
              <a:rPr lang="en-US" sz="882" b="0" i="0" u="none" strike="noStrike" kern="1200" dirty="0">
                <a:solidFill>
                  <a:schemeClr val="tx1"/>
                </a:solidFill>
                <a:effectLst/>
                <a:latin typeface="Segoe UI Light" pitchFamily="34" charset="0"/>
                <a:ea typeface="+mn-ea"/>
                <a:cs typeface="+mn-cs"/>
              </a:rPr>
              <a:t>4 Cognitive Services returns a FAQ built with the QnA Maker </a:t>
            </a:r>
          </a:p>
          <a:p>
            <a:r>
              <a:rPr lang="en-US" sz="882" b="0" i="0" u="none" strike="noStrike" kern="1200" dirty="0">
                <a:solidFill>
                  <a:schemeClr val="tx1"/>
                </a:solidFill>
                <a:effectLst/>
                <a:latin typeface="Segoe UI Light" pitchFamily="34" charset="0"/>
                <a:ea typeface="+mn-ea"/>
                <a:cs typeface="+mn-cs"/>
              </a:rPr>
              <a:t>5 The employee defines a valid query </a:t>
            </a:r>
          </a:p>
          <a:p>
            <a:r>
              <a:rPr lang="en-US" sz="882" b="0" i="0" u="none" strike="noStrike" kern="1200" dirty="0">
                <a:solidFill>
                  <a:schemeClr val="tx1"/>
                </a:solidFill>
                <a:effectLst/>
                <a:latin typeface="Segoe UI Light" pitchFamily="34" charset="0"/>
                <a:ea typeface="+mn-ea"/>
                <a:cs typeface="+mn-cs"/>
              </a:rPr>
              <a:t>6 The Bot submits the query to Azure Search which returns information about the application data </a:t>
            </a:r>
          </a:p>
          <a:p>
            <a:r>
              <a:rPr lang="en-US" sz="882" b="0" i="0" u="none" strike="noStrike" kern="1200" dirty="0">
                <a:solidFill>
                  <a:schemeClr val="tx1"/>
                </a:solidFill>
                <a:effectLst/>
                <a:latin typeface="Segoe UI Light" pitchFamily="34" charset="0"/>
                <a:ea typeface="+mn-ea"/>
                <a:cs typeface="+mn-cs"/>
              </a:rPr>
              <a:t>7 Application insights gathers runtime telemetry to help development with Bot performance and usage </a:t>
            </a:r>
          </a:p>
          <a:p>
            <a:pPr marL="0" indent="0">
              <a:buNone/>
            </a:pPr>
            <a:endParaRPr lang="en-US" dirty="0"/>
          </a:p>
          <a:p>
            <a:pPr marL="0" indent="0">
              <a:buNone/>
            </a:pPr>
            <a:endParaRPr lang="en-US" dirty="0"/>
          </a:p>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a:t>Fiducia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0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Here’s another architecture for a FAQ bot in enterprise that you can look into later!</a:t>
            </a:r>
          </a:p>
          <a:p>
            <a:pPr marL="0" indent="0">
              <a:buNone/>
            </a:pPr>
            <a:endParaRPr lang="en-US" dirty="0"/>
          </a:p>
          <a:p>
            <a:pPr marL="228600" indent="-228600">
              <a:buAutoNum type="arabicPeriod"/>
            </a:pPr>
            <a:r>
              <a:rPr lang="en-US" dirty="0"/>
              <a:t>FAQ scenario: https://azure.microsoft.com/en-us/solutions/architecture/faq-chatbot-with-data-champion-model/</a:t>
            </a:r>
          </a:p>
          <a:p>
            <a:pPr marL="0" indent="0">
              <a:buNone/>
            </a:pPr>
            <a:endParaRPr lang="en-US" dirty="0"/>
          </a:p>
          <a:p>
            <a:pPr marL="0" indent="0">
              <a:buNone/>
            </a:pPr>
            <a:endParaRPr lang="en-US" dirty="0"/>
          </a:p>
          <a:p>
            <a:pPr marL="0" indent="0">
              <a:buNone/>
            </a:pPr>
            <a:r>
              <a:rPr lang="en-US" dirty="0"/>
              <a:t>Process</a:t>
            </a:r>
          </a:p>
          <a:p>
            <a:pPr marL="228600" indent="-228600">
              <a:buAutoNum type="arabicPeriod"/>
            </a:pPr>
            <a:r>
              <a:rPr lang="en-US" dirty="0"/>
              <a:t>Employee access FAQ Bot</a:t>
            </a:r>
          </a:p>
          <a:p>
            <a:pPr marL="228600" indent="-228600">
              <a:buAutoNum type="arabicPeriod"/>
            </a:pPr>
            <a:r>
              <a:rPr lang="en-US" dirty="0"/>
              <a:t>Azure AD validates the employee’s identity</a:t>
            </a:r>
          </a:p>
          <a:p>
            <a:pPr marL="228600" indent="-228600">
              <a:buAutoNum type="arabicPeriod"/>
            </a:pPr>
            <a:r>
              <a:rPr lang="en-US" dirty="0"/>
              <a:t>Query is sent to a LUIS model to get the intent of the query</a:t>
            </a:r>
          </a:p>
          <a:p>
            <a:pPr marL="228600" indent="-228600">
              <a:buAutoNum type="arabicPeriod"/>
            </a:pPr>
            <a:r>
              <a:rPr lang="en-US" dirty="0"/>
              <a:t>Based on the intent, the query is redirected to the appropriate knowledge base</a:t>
            </a:r>
          </a:p>
          <a:p>
            <a:pPr marL="228600" indent="-228600">
              <a:buAutoNum type="arabicPeriod"/>
            </a:pPr>
            <a:r>
              <a:rPr lang="en-US" dirty="0"/>
              <a:t>QnA Maker gives the best match to the incoming query</a:t>
            </a:r>
          </a:p>
          <a:p>
            <a:pPr marL="228600" indent="-228600">
              <a:buAutoNum type="arabicPeriod"/>
            </a:pPr>
            <a:r>
              <a:rPr lang="en-US" dirty="0"/>
              <a:t>The result is shown to the employee</a:t>
            </a:r>
          </a:p>
          <a:p>
            <a:pPr marL="228600" indent="-228600">
              <a:buAutoNum type="arabicPeriod"/>
            </a:pPr>
            <a:r>
              <a:rPr lang="en-US" dirty="0"/>
              <a:t>Data Champions manage and update their QnA Knowledge base based on the feedback from user traffic</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6191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a:t>
            </a:r>
            <a:r>
              <a:rPr lang="en-US" sz="882" kern="1200" dirty="0">
                <a:solidFill>
                  <a:schemeClr val="tx1"/>
                </a:solidFill>
                <a:effectLst/>
                <a:latin typeface="Segoe UI Light" pitchFamily="34" charset="0"/>
                <a:ea typeface="+mn-ea"/>
                <a:cs typeface="+mn-cs"/>
                <a:hlinkClick r:id="rId3"/>
              </a:rPr>
              <a:t>IoT bot</a:t>
            </a:r>
            <a:r>
              <a:rPr lang="en-US" sz="882" kern="1200" dirty="0">
                <a:solidFill>
                  <a:schemeClr val="tx1"/>
                </a:solidFill>
                <a:effectLst/>
                <a:latin typeface="Segoe UI Light" pitchFamily="34" charset="0"/>
                <a:ea typeface="+mn-ea"/>
                <a:cs typeface="+mn-cs"/>
              </a:rPr>
              <a:t> makes it easy for you to control devices using voice or interactive chat controls. For this architecture, we'll be using the example of the Philips Hue light. This bot allows a person to manage a Philips Hue by simple chat commands or voice. In addition, when using chat, a person can be given visual choices related to colors to pick. </a:t>
            </a:r>
          </a:p>
          <a:p>
            <a:endParaRPr lang="en-US" dirty="0"/>
          </a:p>
          <a:p>
            <a:pPr marL="0" indent="0">
              <a:buNone/>
            </a:pPr>
            <a:r>
              <a:rPr lang="en-US" sz="882" kern="1200" dirty="0">
                <a:solidFill>
                  <a:schemeClr val="tx1"/>
                </a:solidFill>
                <a:effectLst/>
                <a:latin typeface="Segoe UI Light" pitchFamily="34" charset="0"/>
                <a:ea typeface="+mn-ea"/>
                <a:cs typeface="+mn-cs"/>
              </a:rPr>
              <a:t>Almost all IoT scenarios </a:t>
            </a:r>
            <a:r>
              <a:rPr lang="en-US" sz="882" i="1" kern="1200" dirty="0">
                <a:solidFill>
                  <a:schemeClr val="tx1"/>
                </a:solidFill>
                <a:effectLst/>
                <a:latin typeface="Segoe UI Light" pitchFamily="34" charset="0"/>
                <a:ea typeface="+mn-ea"/>
                <a:cs typeface="+mn-cs"/>
              </a:rPr>
              <a:t>could</a:t>
            </a:r>
            <a:r>
              <a:rPr lang="en-US" sz="882" kern="1200" dirty="0">
                <a:solidFill>
                  <a:schemeClr val="tx1"/>
                </a:solidFill>
                <a:effectLst/>
                <a:latin typeface="Segoe UI Light" pitchFamily="34" charset="0"/>
                <a:ea typeface="+mn-ea"/>
                <a:cs typeface="+mn-cs"/>
              </a:rPr>
              <a:t> have a bot. While it will depend on the situation if a bot is the best way, using bots should definitely be considered.</a:t>
            </a:r>
            <a:endParaRPr lang="en-US" dirty="0"/>
          </a:p>
          <a:p>
            <a:pPr marL="228600" indent="-228600">
              <a:buAutoNum type="arabicPeriod"/>
            </a:pPr>
            <a:endParaRPr lang="en-US" dirty="0"/>
          </a:p>
          <a:p>
            <a:pPr marL="228600" indent="-228600">
              <a:buAutoNum type="arabicPeriod"/>
            </a:pPr>
            <a:r>
              <a:rPr lang="en-US" dirty="0"/>
              <a:t>IoT scenario: https://azure.microsoft.com/en-us/solutions/architecture/iot-devices/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1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Task automation documentation: https://docs.microsoft.com/en-us/azure/bot-service/bot-service-design-pattern-task-automation</a:t>
            </a:r>
          </a:p>
          <a:p>
            <a:pPr marL="228600" indent="-228600">
              <a:buAutoNum type="arabicPeriod"/>
            </a:pPr>
            <a:r>
              <a:rPr lang="en-US" dirty="0"/>
              <a:t>Simple task automation sample (C# v3 SDK): https://github.com/Microsoft/BotBuilder-Samples/tree/master/CSharp/capability-SimpleTaskAutomation</a:t>
            </a:r>
          </a:p>
          <a:p>
            <a:pPr marL="228600" indent="-228600">
              <a:buAutoNum type="arabicPeriod"/>
            </a:pPr>
            <a:r>
              <a:rPr lang="en-US" dirty="0"/>
              <a:t>Simple task automation sample (Node.js v3 SDK): https://github.com/Microsoft/BotBuilder-Samples/tree/master/Node/capability-SimpleTaskAutomation</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17522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Sending messages: https://docs.microsoft.com/en-us/azure/bot-service/bot-builder-howto-send-messages?view=azure-bot-service-4.0&amp;tabs=csharp</a:t>
            </a:r>
          </a:p>
          <a:p>
            <a:pPr marL="228600" indent="-228600">
              <a:buAutoNum type="arabicPeriod"/>
            </a:pPr>
            <a:r>
              <a:rPr lang="en-US" dirty="0"/>
              <a:t>Adaptive Cards documentation: https://docs.microsoft.com/en-us/adaptive-cards/</a:t>
            </a:r>
          </a:p>
          <a:p>
            <a:pPr marL="228600" indent="-228600">
              <a:buAutoNum type="arabicPeriod"/>
            </a:pPr>
            <a:r>
              <a:rPr lang="en-US" dirty="0"/>
              <a:t>Sending rich media: https://docs.microsoft.com/en-us/azure/bot-service/bot-builder-howto-add-media-attachments?view=azure-bot-service-4.0&amp;tabs=csharp</a:t>
            </a:r>
          </a:p>
          <a:p>
            <a:pPr marL="228600" indent="-228600">
              <a:buAutoNum type="arabicPeriod"/>
            </a:pPr>
            <a:r>
              <a:rPr lang="en-US" dirty="0"/>
              <a:t>Using dialogs to manage conversation flow: https://docs.microsoft.com/en-us/azure/bot-service/bot-builder-dialog-manage-conversation-flow?view=azure-bot-service-4.0&amp;tabs=csharp</a:t>
            </a:r>
          </a:p>
          <a:p>
            <a:pPr marL="228600" indent="-228600">
              <a:buAutoNum type="arabicPeriod"/>
            </a:pPr>
            <a:r>
              <a:rPr lang="en-US" dirty="0"/>
              <a:t>Creating modular bot logic with Dialog Container: https://docs.microsoft.com/en-us/azure/bot-service/bot-builder-compositcontrol?view=azure-bot-service-4.0</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1017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133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Azure search: https://azure.microsoft.com/en-us/services/search/</a:t>
            </a:r>
          </a:p>
          <a:p>
            <a:pPr marL="228600" indent="-228600">
              <a:buAutoNum type="arabicPeriod"/>
            </a:pPr>
            <a:r>
              <a:rPr lang="en-US" dirty="0"/>
              <a:t>QnA maker: https://www.microsoft.com/cognitive-services/en-us/qnamaker</a:t>
            </a:r>
          </a:p>
          <a:p>
            <a:pPr marL="228600" indent="-228600">
              <a:buAutoNum type="arabicPeriod"/>
            </a:pPr>
            <a:r>
              <a:rPr lang="en-US" dirty="0"/>
              <a:t>Bootcamp Materials - Combing LUIS and Azure Search in Microsoft Bot Framework SDK v4 for .NET: https://github.com/Azure/LearnAI-Bootcamp/blob/master/emergingaidev_bootcamp.md</a:t>
            </a:r>
          </a:p>
          <a:p>
            <a:pPr marL="228600" indent="-228600">
              <a:buAutoNum type="arabicPeriod"/>
            </a:pPr>
            <a:r>
              <a:rPr lang="en-US" dirty="0"/>
              <a:t>Search-powered bots sample (v3 SDK): https://github.com/Microsoft/BotBuilder-Samples/tree/master/CSharp/demo-Search</a:t>
            </a:r>
          </a:p>
          <a:p>
            <a:pPr marL="228600" indent="-228600">
              <a:buAutoNum type="arabicPeriod"/>
            </a:pPr>
            <a:r>
              <a:rPr lang="en-US" dirty="0"/>
              <a:t>Knowledge bot sample (v3 SDK): https://github.com/Microsoft/BotBuilder-Samples/tree/master/CSharp/sample-KnowledgeBot</a:t>
            </a:r>
          </a:p>
          <a:p>
            <a:pPr marL="228600" indent="-228600">
              <a:buAutoNum type="arabicPeriod"/>
            </a:pPr>
            <a:r>
              <a:rPr lang="en-US" dirty="0"/>
              <a:t>QnA maker library for v4 SDK (.NET): https://github.com/Microsoft/botbuilder-dotnet/tree/master/libraries/Microsoft.Bot.Builder.Ai</a:t>
            </a:r>
          </a:p>
          <a:p>
            <a:pPr marL="228600" indent="-228600">
              <a:buAutoNum type="arabicPeriod"/>
            </a:pPr>
            <a:r>
              <a:rPr lang="en-US" dirty="0"/>
              <a:t>Using LUIS and QnA maker with the v4 SDK: https://github.com/Microsoft/botbuilder-dotnet/wiki/Using-LUIS-and-QnA-Maker</a:t>
            </a:r>
          </a:p>
          <a:p>
            <a:pPr marL="228600" indent="-228600">
              <a:buAutoNum type="arabicPeriod"/>
            </a:pPr>
            <a:r>
              <a:rPr lang="en-US" dirty="0"/>
              <a:t>Bing Search APIs: https://azure.microsoft.com/en-us/services/cognitive-services/directory/search/</a:t>
            </a:r>
          </a:p>
          <a:p>
            <a:pPr marL="228600" indent="-228600">
              <a:buAutoNum type="arabicPeriod"/>
            </a:pPr>
            <a:r>
              <a:rPr lang="en-US" dirty="0"/>
              <a:t>Microsoft Graph: https://developer.microsoft.com/en-us/graph</a:t>
            </a:r>
          </a:p>
          <a:p>
            <a:pPr marL="228600" indent="-228600">
              <a:buAutoNum type="arabicPeriod"/>
            </a:pPr>
            <a:r>
              <a:rPr lang="en-US" dirty="0"/>
              <a:t>Samples for integrating Microsoft Graph with .NET: https://github.com/search?q=aspnet+sample+user:microsoftgraph&amp;type=Repositories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33923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Handling interruptions documentation: https://docs.microsoft.com/en-us/azure/bot-service/bot-builder-howto-handle-user-interrupt?view=azure-bot-service-4.0</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9162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Transition conversations from bot to human: https://docs.microsoft.com/en-us/azure/bot-service/bot-service-design-pattern-handoff-human</a:t>
            </a:r>
          </a:p>
          <a:p>
            <a:pPr marL="228600" indent="-228600">
              <a:buAutoNum type="arabicPeriod"/>
            </a:pPr>
            <a:r>
              <a:rPr lang="en-US" dirty="0"/>
              <a:t>Bot to human handoff in Node.js: https://www.microsoft.com/developerblog/2017/06/30/bot-to-human-handover-in-node-js/</a:t>
            </a:r>
          </a:p>
          <a:p>
            <a:pPr marL="228600" indent="-228600">
              <a:buAutoNum type="arabicPeriod"/>
            </a:pPr>
            <a:r>
              <a:rPr lang="en-US" dirty="0"/>
              <a:t>Analyzing bot to human handoff interactions: https://www.microsoft.com/developerblog/2018/02/05/human-handoff-dashboard/</a:t>
            </a:r>
          </a:p>
          <a:p>
            <a:pPr marL="228600" indent="-228600">
              <a:buAutoNum type="arabicPeriod"/>
            </a:pPr>
            <a:r>
              <a:rPr lang="en-US" dirty="0"/>
              <a:t>Bot handoff sample code and implementation instructions (Node.js): https://github.com/palindromed/Bot-HandOff</a:t>
            </a:r>
          </a:p>
          <a:p>
            <a:pPr marL="228600" indent="-228600">
              <a:buAutoNum type="arabicPeriod"/>
            </a:pPr>
            <a:r>
              <a:rPr lang="en-US" dirty="0" err="1"/>
              <a:t>Botbuilder</a:t>
            </a:r>
            <a:r>
              <a:rPr lang="en-US" dirty="0"/>
              <a:t>-handoff </a:t>
            </a:r>
            <a:r>
              <a:rPr lang="en-US" dirty="0" err="1"/>
              <a:t>npm</a:t>
            </a:r>
            <a:r>
              <a:rPr lang="en-US" dirty="0"/>
              <a:t> module: https://www.npmjs.com/package/botbuilder-handoff</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61276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 to web documentation: https://docs.microsoft.com/en-us/azure/bot-service/bot-service-design-pattern-integrate-browser</a:t>
            </a:r>
          </a:p>
          <a:p>
            <a:pPr marL="228600" indent="-228600">
              <a:buAutoNum type="arabicPeriod"/>
            </a:pPr>
            <a:r>
              <a:rPr lang="en-US" dirty="0"/>
              <a:t>Bot Authentication samples (v3 SDK): https://github.com/MicrosoftDX/botauth</a:t>
            </a:r>
          </a:p>
          <a:p>
            <a:pPr marL="228600" indent="-228600">
              <a:buAutoNum type="arabicPeriod"/>
            </a:pPr>
            <a:r>
              <a:rPr lang="en-US" dirty="0"/>
              <a:t>Example of bot to web browser for authentication: https://blogs.msdn.microsoft.com/uk_faculty_connection/2016/06/17/developing-a-microsoft-health-bot-based-on-data-captured-from-the-microsoft-band/</a:t>
            </a:r>
          </a:p>
          <a:p>
            <a:pPr marL="228600" indent="-228600">
              <a:buAutoNum type="arabicPeriod"/>
            </a:pPr>
            <a:r>
              <a:rPr lang="en-US" dirty="0"/>
              <a:t>Authentication library for the v4 SDK (.NET): https://github.com/Microsoft/botbuilder-dotnet/tree/master/libraries/Microsoft.Bot.Connector/Authentication</a:t>
            </a:r>
          </a:p>
          <a:p>
            <a:pPr marL="228600" indent="-228600">
              <a:buAutoNum type="arabicPeriod"/>
            </a:pPr>
            <a:r>
              <a:rPr lang="en-US" dirty="0"/>
              <a:t>Authentication library for the v4 SDK (Node.js): https://github.com/Microsoft/botbuilder-js/tree/master/libraries/botframework-connector/lib/auth</a:t>
            </a:r>
          </a:p>
          <a:p>
            <a:pPr marL="228600" indent="-228600">
              <a:buAutoNum type="arabicPeriod"/>
            </a:pPr>
            <a:endParaRPr lang="en-US" dirty="0"/>
          </a:p>
          <a:p>
            <a:pPr marL="0" indent="0">
              <a:buNone/>
            </a:pPr>
            <a:endParaRPr lang="en-US" dirty="0"/>
          </a:p>
          <a:p>
            <a:pPr marL="0" indent="0">
              <a:buFont typeface="+mj-lt"/>
              <a:buNone/>
            </a:pPr>
            <a:r>
              <a:rPr lang="en-US" sz="1200" b="0" i="0" u="none" strike="noStrike" kern="1200" dirty="0">
                <a:solidFill>
                  <a:schemeClr val="tx1"/>
                </a:solidFill>
                <a:effectLst/>
                <a:latin typeface="+mn-lt"/>
                <a:ea typeface="+mn-ea"/>
                <a:cs typeface="+mn-cs"/>
              </a:rPr>
              <a:t>Consider each step of the flow:</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generates and displays a hyperlink that will redirect the user to a website. The hyperlink typically includes data via </a:t>
            </a:r>
            <a:r>
              <a:rPr lang="en-US" sz="1200" b="0" i="0" u="none" strike="noStrike" kern="1200" dirty="0" err="1">
                <a:solidFill>
                  <a:schemeClr val="tx1"/>
                </a:solidFill>
                <a:effectLst/>
                <a:latin typeface="+mn-lt"/>
                <a:ea typeface="+mn-ea"/>
                <a:cs typeface="+mn-cs"/>
              </a:rPr>
              <a:t>querystring</a:t>
            </a:r>
            <a:r>
              <a:rPr lang="en-US" sz="1200" b="0" i="0" u="none" strike="noStrike" kern="1200" dirty="0">
                <a:solidFill>
                  <a:schemeClr val="tx1"/>
                </a:solidFill>
                <a:effectLst/>
                <a:latin typeface="+mn-lt"/>
                <a:ea typeface="+mn-ea"/>
                <a:cs typeface="+mn-cs"/>
              </a:rPr>
              <a:t> parameters on the target URL that specify information about the context of the current conversation, such as conversation ID, channel ID, and user ID in the channel. </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clicks the hyperlink and is redirected to the target URL within a web browser. </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bot enters a state awaiting communication from the website to indicate that the website flow is complete. </a:t>
            </a:r>
          </a:p>
          <a:p>
            <a:pPr marL="228600" indent="-228600">
              <a:buFont typeface="+mj-lt"/>
              <a:buAutoNum type="arabicPeriod"/>
            </a:pPr>
            <a:r>
              <a:rPr lang="en-US" sz="1200" b="0" i="0" u="none" strike="noStrike" kern="1200" dirty="0">
                <a:solidFill>
                  <a:schemeClr val="tx1"/>
                </a:solidFill>
                <a:effectLst/>
                <a:latin typeface="+mn-lt"/>
                <a:ea typeface="+mn-ea"/>
                <a:cs typeface="+mn-cs"/>
              </a:rPr>
              <a:t>Tip</a:t>
            </a:r>
          </a:p>
          <a:p>
            <a:pPr marL="228600" indent="-228600">
              <a:buFont typeface="+mj-lt"/>
              <a:buAutoNum type="arabicPeriod"/>
            </a:pPr>
            <a:r>
              <a:rPr lang="en-US" sz="1200" b="0" i="0" u="none" strike="noStrike" kern="1200" dirty="0">
                <a:solidFill>
                  <a:schemeClr val="tx1"/>
                </a:solidFill>
                <a:effectLst/>
                <a:latin typeface="+mn-lt"/>
                <a:ea typeface="+mn-ea"/>
                <a:cs typeface="+mn-cs"/>
              </a:rPr>
              <a:t>Design this flow so that the bot will not permanently remain in the 'waiting' state if the user never completes the website flow. In other words, if the user abandons the web browser and starts communicating with the bot again, the bot should acknowledge, not ignore that input.</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user completes the necessary task(s) via the web browser. This could be an OAuth flow or any sequence of events required by the scenario at hand.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When the user completes the website flow, the website generates a ‘magic number’ and instructs the user to copy the value and paste it back into the conversation with the bot. </a:t>
            </a:r>
          </a:p>
          <a:p>
            <a:pPr marL="228600" indent="-228600" algn="l" defTabSz="914400" rtl="0" eaLnBrk="1" latinLnBrk="0" hangingPunct="1">
              <a:buFont typeface="+mj-lt"/>
              <a:buAutoNum type="arabicPeriod"/>
            </a:pPr>
            <a:r>
              <a:rPr lang="en-US" sz="1200" b="0" i="0" u="none" strike="noStrike" kern="1200" dirty="0">
                <a:solidFill>
                  <a:schemeClr val="tx1"/>
                </a:solidFill>
                <a:effectLst/>
                <a:latin typeface="+mn-lt"/>
                <a:ea typeface="+mn-ea"/>
                <a:cs typeface="+mn-cs"/>
              </a:rPr>
              <a:t>The website signals to the bot that the user has completed the website flow. It communicates the 'magic number' to the bot and provides any other relevant data. For example, in the case of an OAuth flow, the website would provide an access token to the bot.</a:t>
            </a:r>
          </a:p>
          <a:p>
            <a:pPr marL="228600" indent="-228600">
              <a:buFont typeface="+mj-lt"/>
              <a:buAutoNum type="arabicPeriod"/>
            </a:pPr>
            <a:r>
              <a:rPr lang="en-US" sz="1200" b="0" i="0" u="none" strike="noStrike" kern="1200" dirty="0">
                <a:solidFill>
                  <a:schemeClr val="tx1"/>
                </a:solidFill>
                <a:effectLst/>
                <a:latin typeface="+mn-lt"/>
                <a:ea typeface="+mn-ea"/>
                <a:cs typeface="+mn-cs"/>
              </a:rPr>
              <a:t>The user returns to the bot and pastes the 'magic number' into the chat. The bot validates that 'magic number' provided by the user matches the expected value, verifying that the current user is the same user who previously clicked the hyperlink to initiate the website flow. </a:t>
            </a:r>
          </a:p>
          <a:p>
            <a:endParaRPr lang="en-US" sz="1200" b="0" i="0" u="none" strike="noStrike" kern="1200" dirty="0">
              <a:solidFill>
                <a:schemeClr val="tx1"/>
              </a:solidFill>
              <a:effectLst/>
              <a:latin typeface="+mn-lt"/>
              <a:ea typeface="+mn-ea"/>
              <a:cs typeface="+mn-cs"/>
            </a:endParaRP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92029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dirty="0"/>
              <a:t>Auth documentation: https://docs.microsoft.com/en-us/azure/bot-service/bot-builder-tutorial-authentication?view=azure-bot-service-3.0</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402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apps documentation: https://docs.microsoft.com/en-us/azure/bot-service/bot-service-design-pattern-embed-app</a:t>
            </a:r>
          </a:p>
          <a:p>
            <a:pPr marL="228600" indent="-228600">
              <a:buAutoNum type="arabicPeriod"/>
            </a:pPr>
            <a:r>
              <a:rPr lang="en-US" dirty="0"/>
              <a:t>Bots in apps sample (v3 SDK): https://github.com/Microsoft/BotBuilder-Samples/tree/master/CSharp/capability-BotInApps</a:t>
            </a:r>
          </a:p>
          <a:p>
            <a:pPr marL="228600" indent="-228600">
              <a:buAutoNum type="arabicPeriod"/>
            </a:pPr>
            <a:r>
              <a:rPr lang="en-US" dirty="0"/>
              <a:t>Use open source web chat control: https://github.com/Microsoft/BotFramework-WebChat</a:t>
            </a:r>
          </a:p>
          <a:p>
            <a:pPr marL="228600" indent="-228600">
              <a:buAutoNum type="arabicPeriod"/>
            </a:pPr>
            <a:r>
              <a:rPr lang="en-US" dirty="0"/>
              <a:t>For native mobile apps, IoT apps, and other types of apps/games use the Direct Line API: https://docs.microsoft.com/en-us/azure/bot-service/rest-api/bot-framework-rest-direct-line-3-0-concepts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0876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Bots in websites documentation: https://docs.microsoft.com/en-us/azure/bot-service/bot-service-design-pattern-embed-web-site</a:t>
            </a:r>
          </a:p>
          <a:p>
            <a:pPr marL="228600" indent="-228600">
              <a:buAutoNum type="arabicPeriod"/>
            </a:pPr>
            <a:r>
              <a:rPr lang="en-US" dirty="0"/>
              <a:t>Open source web chat: https://github.com/Microsoft/BotFramework-WebChat</a:t>
            </a:r>
          </a:p>
          <a:p>
            <a:pPr marL="228600" indent="-228600">
              <a:buAutoNum type="arabicPeriod"/>
            </a:pPr>
            <a:r>
              <a:rPr lang="en-US" dirty="0"/>
              <a:t>Using the backchannel mechanism (Node.js): https://docs.microsoft.com/en-us/azure/bot-service/nodejs/bot-builder-nodejs-backchannel</a:t>
            </a:r>
          </a:p>
          <a:p>
            <a:pPr marL="228600" indent="-228600">
              <a:buAutoNum type="arabicPeriod"/>
            </a:pPr>
            <a:r>
              <a:rPr lang="en-US" dirty="0"/>
              <a:t>Connect directly to bots with the Direct Line API: https://docs.microsoft.com/en-us/azure/bot-service/rest-api/bot-framework-rest-direct-line-3-0-concepts</a:t>
            </a:r>
          </a:p>
          <a:p>
            <a:pPr marL="228600" indent="-228600">
              <a:buAutoNum type="arabicPeriod"/>
            </a:pPr>
            <a:r>
              <a:rPr lang="en-US" dirty="0"/>
              <a:t>How to enable bots for Direct Line: https://docs.microsoft.com/en-us/azure/bot-service/bot-service-channel-connect-directline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01557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Why?</a:t>
            </a:r>
          </a:p>
          <a:p>
            <a:r>
              <a:rPr lang="en-US" sz="882" kern="1200" dirty="0">
                <a:solidFill>
                  <a:schemeClr val="tx1"/>
                </a:solidFill>
                <a:effectLst/>
                <a:latin typeface="Segoe UI Light" pitchFamily="34" charset="0"/>
                <a:ea typeface="+mn-ea"/>
                <a:cs typeface="+mn-cs"/>
              </a:rPr>
              <a:t>There are two main reasons:</a:t>
            </a:r>
          </a:p>
          <a:p>
            <a:pPr rtl="0" fontAlgn="ctr"/>
            <a:r>
              <a:rPr lang="en-US" sz="882" b="0" i="0" kern="1200" dirty="0">
                <a:solidFill>
                  <a:schemeClr val="tx1"/>
                </a:solidFill>
                <a:effectLst/>
                <a:latin typeface="Segoe UI Light" pitchFamily="34" charset="0"/>
                <a:ea typeface="+mn-ea"/>
                <a:cs typeface="+mn-cs"/>
              </a:rPr>
              <a:t>C#/Node.js SDKs in v3 are vastly different. There are different names for the same concepts, different concepts, different architectures, no common extensibility points, and complex dependency trees.</a:t>
            </a:r>
          </a:p>
          <a:p>
            <a:pPr rtl="0" fontAlgn="ctr"/>
            <a:r>
              <a:rPr lang="en-US" sz="882" b="0" i="0" kern="1200" dirty="0">
                <a:solidFill>
                  <a:schemeClr val="tx1"/>
                </a:solidFill>
                <a:effectLst/>
                <a:latin typeface="Segoe UI Light" pitchFamily="34" charset="0"/>
                <a:ea typeface="+mn-ea"/>
                <a:cs typeface="+mn-cs"/>
              </a:rPr>
              <a:t>Both SDKs are too opinionated, regarding conversation management and state management.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as you might've guessed, the Bot Framework v4 SDK had four related goals:</a:t>
            </a:r>
          </a:p>
          <a:p>
            <a:pPr rtl="0" fontAlgn="ctr"/>
            <a:r>
              <a:rPr lang="en-US" sz="882" b="0" i="0" kern="1200" dirty="0">
                <a:solidFill>
                  <a:schemeClr val="tx1"/>
                </a:solidFill>
                <a:effectLst/>
                <a:latin typeface="Segoe UI Light" pitchFamily="34" charset="0"/>
                <a:ea typeface="+mn-ea"/>
                <a:cs typeface="+mn-cs"/>
              </a:rPr>
              <a:t>Simplify</a:t>
            </a:r>
          </a:p>
          <a:p>
            <a:pPr rtl="0" fontAlgn="ctr"/>
            <a:r>
              <a:rPr lang="en-US" sz="882" b="0" i="0" kern="1200" dirty="0">
                <a:solidFill>
                  <a:schemeClr val="tx1"/>
                </a:solidFill>
                <a:effectLst/>
                <a:latin typeface="Segoe UI Light" pitchFamily="34" charset="0"/>
                <a:ea typeface="+mn-ea"/>
                <a:cs typeface="+mn-cs"/>
              </a:rPr>
              <a:t>Unify programming models across languages</a:t>
            </a:r>
          </a:p>
          <a:p>
            <a:pPr rtl="0" fontAlgn="ctr"/>
            <a:r>
              <a:rPr lang="en-US" sz="882" b="0" i="0" kern="1200" dirty="0">
                <a:solidFill>
                  <a:schemeClr val="tx1"/>
                </a:solidFill>
                <a:effectLst/>
                <a:latin typeface="Segoe UI Light" pitchFamily="34" charset="0"/>
                <a:ea typeface="+mn-ea"/>
                <a:cs typeface="+mn-cs"/>
              </a:rPr>
              <a:t>Allow developers to pick components and services</a:t>
            </a:r>
          </a:p>
          <a:p>
            <a:pPr rtl="0" fontAlgn="ctr"/>
            <a:r>
              <a:rPr lang="en-US" sz="882" b="0" i="0" kern="1200" dirty="0">
                <a:solidFill>
                  <a:schemeClr val="tx1"/>
                </a:solidFill>
                <a:effectLst/>
                <a:latin typeface="Segoe UI Light" pitchFamily="34" charset="0"/>
                <a:ea typeface="+mn-ea"/>
                <a:cs typeface="+mn-cs"/>
              </a:rPr>
              <a:t>Break monolithic stack into a la carte libraries to enable more innovation</a:t>
            </a: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781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056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986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572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11/27/2018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 not going to cover all of these events, but I do want to hit a few highlights…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in 1950, a mathematician named Alan Turing proposed a test to answer the question of whether machines are technically capable of showing intelligent behavior. He based the test on a party game where a man and a woman go into separate rooms, and then the other partygoers have to try and tell them apart by sending them questions and reading their typewritten responses. In the Turing Test, one of the rooms contains a computer — and if it can fool the partygoers into thinking it’s a human, then it passes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1964 a researcher at MIT developed ELIZA,  an early natural language processing program. Eliza simulated conversation by using a 'pattern matching' and substitution methodology that gave users an illusion of understanding on the part of the program, but had no built in framework for contextualizing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Jumping forward to 1977, we get to Zork. Now granted Zork isn’t really a bot in the context that we have defined, but it did introduce a number of features that still influence bot creators to this day. One of these key features was a word parser that took words the players typed and translated them into commands the game could process and respond to, propelling the story forward.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parser allowed Zork to understand far more words than previous games, including adjectives, conjunctions, prepositions, and compound verbs. That meant Zork could support intricate puzzles, such as one that let players obtain a key by sliding paper under a door, pushing the key out of the lock so it would drop onto the paper, and retrieving the paper. The parser also let players input sentences like “Take all but rug” to scoop up multiple treasures, rather than making them type “Take [object]” over and over.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Elizabeth </a:t>
            </a:r>
            <a:r>
              <a:rPr lang="en-US" sz="1200" b="0" i="0" kern="1200" dirty="0" err="1">
                <a:solidFill>
                  <a:schemeClr val="tx1"/>
                </a:solidFill>
                <a:effectLst/>
                <a:latin typeface="+mn-lt"/>
                <a:ea typeface="+mn-ea"/>
                <a:cs typeface="+mn-cs"/>
              </a:rPr>
              <a:t>Woyke</a:t>
            </a:r>
            <a:r>
              <a:rPr lang="en-US" sz="1200" b="0" i="0" kern="1200" dirty="0">
                <a:solidFill>
                  <a:schemeClr val="tx1"/>
                </a:solidFill>
                <a:effectLst/>
                <a:latin typeface="+mn-lt"/>
                <a:ea typeface="+mn-ea"/>
                <a:cs typeface="+mn-cs"/>
              </a:rPr>
              <a:t>  did a very interesting article called  </a:t>
            </a:r>
            <a:r>
              <a:rPr lang="en-US" sz="1200" b="0" i="1" kern="1200" dirty="0">
                <a:solidFill>
                  <a:schemeClr val="tx1"/>
                </a:solidFill>
                <a:effectLst/>
                <a:latin typeface="+mn-lt"/>
                <a:ea typeface="+mn-ea"/>
                <a:cs typeface="+mn-cs"/>
              </a:rPr>
              <a:t>The Enduring Legacy of Zork</a:t>
            </a:r>
            <a:r>
              <a:rPr lang="en-US" sz="1200" b="0" i="0" kern="1200" dirty="0">
                <a:solidFill>
                  <a:schemeClr val="tx1"/>
                </a:solidFill>
                <a:effectLst/>
                <a:latin typeface="+mn-lt"/>
                <a:ea typeface="+mn-ea"/>
                <a:cs typeface="+mn-cs"/>
              </a:rPr>
              <a:t> for MIT Technology Review that is worth a read.</a:t>
            </a:r>
          </a:p>
          <a:p>
            <a:endParaRPr lang="en-US" sz="1200" b="0" i="0" kern="1200" dirty="0">
              <a:solidFill>
                <a:schemeClr val="tx1"/>
              </a:solidFill>
              <a:effectLst/>
              <a:latin typeface="+mn-lt"/>
              <a:ea typeface="+mn-ea"/>
              <a:cs typeface="+mn-cs"/>
            </a:endParaRPr>
          </a:p>
          <a:p>
            <a:r>
              <a:rPr lang="en-US" dirty="0"/>
              <a:t>In 2014, 64 years after Alan Turing proposed a method of testing whether a machine has obtained human-level intelligence, a 13-year-old AI boy called Eugene </a:t>
            </a:r>
            <a:r>
              <a:rPr lang="en-US" dirty="0" err="1"/>
              <a:t>Goostman</a:t>
            </a:r>
            <a:r>
              <a:rPr lang="en-US" dirty="0"/>
              <a:t> finally became the first artificial intelligence to pass the Turing Test.</a:t>
            </a:r>
          </a:p>
          <a:p>
            <a:endParaRPr lang="en-US" dirty="0"/>
          </a:p>
          <a:p>
            <a:r>
              <a:rPr lang="en-US" dirty="0"/>
              <a:t>In 2015, Microsoft released Project Oxford which has since become Cognitive Services. These are a collection of AI enabled SDKs that cover a broad ecosystem that includes natural language processing, facial and voice recognition, sentiment analysis, content moderation… the list goes on. We’ll use some of these tools later today in one of our labs.</a:t>
            </a:r>
          </a:p>
          <a:p>
            <a:endParaRPr lang="en-US" dirty="0"/>
          </a:p>
          <a:p>
            <a:r>
              <a:rPr lang="en-US" dirty="0"/>
              <a:t>The following year, Microsoft introduced Tay. Tay was originally launched to test and improve Microsoft's understanding of conversational language. Unfortunately, right after Tay launched people started sending her racist and inflammatory tweets, and Tay – being basically a parrot with an internet connection - started spewing these things back proving the old programing rule of Garbage In – Garbage Out. </a:t>
            </a:r>
          </a:p>
          <a:p>
            <a:endParaRPr lang="en-US" dirty="0"/>
          </a:p>
          <a:p>
            <a:r>
              <a:rPr lang="en-US" dirty="0"/>
              <a:t>Now to be fair to Tay, most of the worst things she said were because she had a “Repeat After Me” feature that users were exploiting.</a:t>
            </a:r>
          </a:p>
          <a:p>
            <a:endParaRPr lang="en-US" dirty="0"/>
          </a:p>
          <a:p>
            <a:r>
              <a:rPr lang="en-US" dirty="0"/>
              <a:t>Tay is gone but I think she can teach us a lot of valuable lessons. Most importantly is that a bot is like any other program, and if as developers we don’t anticipate or plan for exceptions in our code, we can inadvertently introduce vulnerabilities that people can, and will take advantage of.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15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like to start with this architecture because it’s fairly simple. We can see on the left, the user accesses the bot however is convenient for them, Cortana in the middle is the link between the user and the bot service. So let’s walk through the scenario for an auto shop bot.</a:t>
            </a:r>
          </a:p>
          <a:p>
            <a:pPr marL="0" indent="0">
              <a:buNone/>
            </a:pPr>
            <a:endParaRPr lang="en-US" dirty="0"/>
          </a:p>
          <a:p>
            <a:pPr marL="0" indent="0">
              <a:buNone/>
            </a:pPr>
            <a:r>
              <a:rPr lang="en-US" dirty="0"/>
              <a:t>Transition – you can use many different channels. This is an older architecture. What I want to share is that you can build for one and deploy to many by using Azure Bot Service, so it doesn’t have to explicitly be a </a:t>
            </a:r>
            <a:r>
              <a:rPr lang="en-US" dirty="0" err="1"/>
              <a:t>cortana</a:t>
            </a:r>
            <a:r>
              <a:rPr lang="en-US" dirty="0"/>
              <a:t> skills bot</a:t>
            </a:r>
          </a:p>
          <a:p>
            <a:pPr marL="0" indent="0">
              <a:buNone/>
            </a:pPr>
            <a:endParaRPr lang="en-US" dirty="0"/>
          </a:p>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Speaking of Azure Bot Service, let’s talking about the Commerce bot. What I want to point out here is that Azure app services, ABS, and Azure App insights all integrate really nicely within the azure portal, making it easier for you to dev and monitor.</a:t>
            </a:r>
          </a:p>
          <a:p>
            <a:pPr marL="0" indent="0">
              <a:buNone/>
            </a:pPr>
            <a:endParaRPr lang="en-US" dirty="0"/>
          </a:p>
          <a:p>
            <a:pPr marL="0" indent="0">
              <a:buNone/>
            </a:pPr>
            <a:r>
              <a:rPr lang="en-US" dirty="0"/>
              <a:t>Talk through the architecture</a:t>
            </a:r>
          </a:p>
          <a:p>
            <a:pPr marL="0" indent="0">
              <a:buNone/>
            </a:pPr>
            <a:endParaRPr lang="en-US" dirty="0"/>
          </a:p>
          <a:p>
            <a:pPr marL="0" indent="0">
              <a:buNone/>
            </a:pPr>
            <a:r>
              <a:rPr lang="en-US" dirty="0"/>
              <a:t>I am going to tell a story about a customer Telefonica, because they used a similar scenario as this except it’s real and huge.</a:t>
            </a:r>
          </a:p>
          <a:p>
            <a:r>
              <a:rPr lang="en-US" sz="882" kern="1200" dirty="0">
                <a:solidFill>
                  <a:schemeClr val="tx1"/>
                </a:solidFill>
                <a:effectLst/>
                <a:latin typeface="Segoe UI Light" pitchFamily="34" charset="0"/>
                <a:ea typeface="+mn-ea"/>
                <a:cs typeface="+mn-cs"/>
              </a:rPr>
              <a:t>To change how it engages with customers, the multinational telco </a:t>
            </a:r>
            <a:r>
              <a:rPr lang="en-US" sz="882" kern="1200" dirty="0">
                <a:solidFill>
                  <a:schemeClr val="tx1"/>
                </a:solidFill>
                <a:effectLst/>
                <a:latin typeface="Segoe UI Light" pitchFamily="34" charset="0"/>
                <a:ea typeface="+mn-ea"/>
                <a:cs typeface="+mn-cs"/>
                <a:hlinkClick r:id="rId3"/>
              </a:rPr>
              <a:t>Telefonica</a:t>
            </a:r>
            <a:r>
              <a:rPr lang="en-US" sz="882" kern="1200" dirty="0">
                <a:solidFill>
                  <a:schemeClr val="tx1"/>
                </a:solidFill>
                <a:effectLst/>
                <a:latin typeface="Segoe UI Light" pitchFamily="34" charset="0"/>
                <a:ea typeface="+mn-ea"/>
                <a:cs typeface="+mn-cs"/>
              </a:rPr>
              <a:t> used Microsoft Azure Bot Service and Cognitive Services to build and support Aura, an intelligent conversational agent for multiple services. With Aura, Telefonica customers can manage their products and services with the company, get real-time support, or just change the TV channel, all through natural voice interaction and personalized user experience. Telefonica took advantage of how you can easily deploy bots to multiple channels. Depending on the country and user preference, users can interact with Aura via Cortana, their TV provider's app, Facebook Messenger, and more. I recommend watching </a:t>
            </a:r>
            <a:r>
              <a:rPr lang="en-US" sz="882" kern="1200" dirty="0">
                <a:solidFill>
                  <a:schemeClr val="tx1"/>
                </a:solidFill>
                <a:effectLst/>
                <a:latin typeface="Segoe UI Light" pitchFamily="34" charset="0"/>
                <a:ea typeface="+mn-ea"/>
                <a:cs typeface="+mn-cs"/>
                <a:hlinkClick r:id="rId4"/>
              </a:rPr>
              <a:t>this video about Aura</a:t>
            </a:r>
            <a:r>
              <a:rPr lang="en-US" sz="882" kern="1200" dirty="0">
                <a:solidFill>
                  <a:schemeClr val="tx1"/>
                </a:solidFill>
                <a:effectLst/>
                <a:latin typeface="Segoe UI Light" pitchFamily="34" charset="0"/>
                <a:ea typeface="+mn-ea"/>
                <a:cs typeface="+mn-cs"/>
              </a:rPr>
              <a:t> and </a:t>
            </a:r>
            <a:r>
              <a:rPr lang="en-US" sz="882" kern="1200" dirty="0">
                <a:solidFill>
                  <a:schemeClr val="tx1"/>
                </a:solidFill>
                <a:effectLst/>
                <a:latin typeface="Segoe UI Light" pitchFamily="34" charset="0"/>
                <a:ea typeface="+mn-ea"/>
                <a:cs typeface="+mn-cs"/>
                <a:hlinkClick r:id="rId5"/>
              </a:rPr>
              <a:t>reading the full story</a:t>
            </a:r>
            <a:r>
              <a:rPr lang="en-US" sz="882" kern="1200" dirty="0">
                <a:solidFill>
                  <a:schemeClr val="tx1"/>
                </a:solidFill>
                <a:effectLst/>
                <a:latin typeface="Segoe UI Light" pitchFamily="34" charset="0"/>
                <a:ea typeface="+mn-ea"/>
                <a:cs typeface="+mn-cs"/>
              </a:rPr>
              <a:t>.</a:t>
            </a:r>
          </a:p>
          <a:p>
            <a:endParaRPr lang="en-US" sz="882" kern="1200" dirty="0">
              <a:solidFill>
                <a:schemeClr val="tx1"/>
              </a:solidFill>
              <a:effectLst/>
              <a:latin typeface="Segoe UI Light" pitchFamily="34" charset="0"/>
              <a:ea typeface="+mn-ea"/>
              <a:cs typeface="+mn-cs"/>
            </a:endParaRPr>
          </a:p>
          <a:p>
            <a:pPr marL="228600" indent="-228600">
              <a:buAutoNum type="arabicPeriod"/>
            </a:pPr>
            <a:endParaRPr lang="en-US" dirty="0"/>
          </a:p>
          <a:p>
            <a:r>
              <a:rPr lang="en-US" sz="900" b="0" i="0" u="none" strike="noStrike" kern="1200" dirty="0">
                <a:solidFill>
                  <a:schemeClr val="tx1"/>
                </a:solidFill>
                <a:effectLst/>
                <a:latin typeface="Segoe UI Light" pitchFamily="34" charset="0"/>
                <a:ea typeface="+mn-ea"/>
                <a:cs typeface="+mn-cs"/>
              </a:rPr>
              <a:t>Here is the logic flow of a Commerce bot that functions as a concierge for a hotel:</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The customer uses the hotel mobile app.</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Using Azure AD B2C, the user authenticates.</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Using the custom Application Bot, user requests information. </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Cognitive Services helps process the natural language request.</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Response is reviewed by customer who can refine the question using natural conversation.</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After the user is happy with the results, the Application Bot updates the customer’s reservation.</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Application insights gathers runtime telemetry to help development with bot performance and usage.</a:t>
            </a:r>
          </a:p>
          <a:p>
            <a:endParaRPr lang="en-US" sz="882" kern="1200" dirty="0">
              <a:solidFill>
                <a:schemeClr val="tx1"/>
              </a:solidFill>
              <a:effectLst/>
              <a:latin typeface="Segoe UI Light" pitchFamily="34" charset="0"/>
              <a:ea typeface="+mn-ea"/>
              <a:cs typeface="+mn-cs"/>
            </a:endParaRP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616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82" kern="1200" dirty="0">
                <a:solidFill>
                  <a:schemeClr val="tx1"/>
                </a:solidFill>
                <a:effectLst/>
                <a:latin typeface="Segoe UI Light" pitchFamily="34" charset="0"/>
                <a:ea typeface="+mn-ea"/>
                <a:cs typeface="+mn-cs"/>
              </a:rPr>
              <a:t>As an aside.. The AI Gallery is where you can find prebuilt solutions to meet various needs - demos, POCs, tutorials, and more. We picked a solution around interactive voice response bots. This specific solution allows you to 1-click deploy or build from scratch an IVR (interactive voice response) bot for a Bike Store. You can read more about the </a:t>
            </a:r>
            <a:r>
              <a:rPr lang="en-US" sz="882" kern="1200" dirty="0">
                <a:solidFill>
                  <a:schemeClr val="tx1"/>
                </a:solidFill>
                <a:effectLst/>
                <a:latin typeface="Segoe UI Light" pitchFamily="34" charset="0"/>
                <a:ea typeface="+mn-ea"/>
                <a:cs typeface="+mn-cs"/>
                <a:hlinkClick r:id="rId3"/>
              </a:rPr>
              <a:t>solution here</a:t>
            </a:r>
            <a:r>
              <a:rPr lang="en-US" sz="882" kern="1200" dirty="0">
                <a:solidFill>
                  <a:schemeClr val="tx1"/>
                </a:solidFill>
                <a:effectLst/>
                <a:latin typeface="Segoe UI Light" pitchFamily="34" charset="0"/>
                <a:ea typeface="+mn-ea"/>
                <a:cs typeface="+mn-cs"/>
              </a:rPr>
              <a:t>, but we've included the architecture below:</a:t>
            </a:r>
          </a:p>
          <a:p>
            <a:pPr marL="0" indent="0">
              <a:buNone/>
            </a:pPr>
            <a:endParaRPr lang="en-US" sz="882" kern="1200" dirty="0">
              <a:solidFill>
                <a:schemeClr val="tx1"/>
              </a:solidFill>
              <a:effectLst/>
              <a:latin typeface="Segoe UI Light" pitchFamily="34" charset="0"/>
              <a:ea typeface="+mn-ea"/>
              <a:cs typeface="+mn-cs"/>
            </a:endParaRPr>
          </a:p>
          <a:p>
            <a:pPr marL="0" indent="0">
              <a:buNone/>
            </a:pPr>
            <a:r>
              <a:rPr lang="en-US" sz="882" kern="1200" dirty="0">
                <a:solidFill>
                  <a:schemeClr val="tx1"/>
                </a:solidFill>
                <a:effectLst/>
                <a:latin typeface="Segoe UI Light" pitchFamily="34" charset="0"/>
                <a:ea typeface="+mn-ea"/>
                <a:cs typeface="+mn-cs"/>
              </a:rPr>
              <a:t>Point out the decision to use Cosmos DB to manage session state</a:t>
            </a:r>
            <a:endParaRPr lang="en-US" dirty="0"/>
          </a:p>
          <a:p>
            <a:pPr marL="228600" indent="-228600">
              <a:buAutoNum type="arabicPeriod"/>
            </a:pPr>
            <a:endParaRPr lang="en-US" dirty="0"/>
          </a:p>
          <a:p>
            <a:pPr marL="228600" indent="-228600">
              <a:buAutoNum type="arabicPeriod"/>
            </a:pPr>
            <a:r>
              <a:rPr lang="en-US" dirty="0"/>
              <a:t>Solution: https://azure.microsoft.com/en-us/solutions/architecture/interactive-voice-response-bot/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12:47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5193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27/11/2018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20235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5182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950914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998928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18104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74669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275870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90774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8879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07441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4955521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99500161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85946897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192126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85491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05929162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6866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55407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78040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687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890807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07C25F2-CCAB-438B-9BFB-F26A2BF1E1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838962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theme" Target="../theme/theme1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6298834"/>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image" Target="../media/image75.sv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77.jp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83.sv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52.xml"/><Relationship Id="rId4" Type="http://schemas.openxmlformats.org/officeDocument/2006/relationships/image" Target="../media/image8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5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jpg"/><Relationship Id="rId3" Type="http://schemas.openxmlformats.org/officeDocument/2006/relationships/image" Target="../media/image55.jpg"/><Relationship Id="rId7" Type="http://schemas.openxmlformats.org/officeDocument/2006/relationships/image" Target="../media/image59.jpg"/><Relationship Id="rId12" Type="http://schemas.openxmlformats.org/officeDocument/2006/relationships/image" Target="../media/image64.png"/><Relationship Id="rId17" Type="http://schemas.openxmlformats.org/officeDocument/2006/relationships/image" Target="../media/image69.jpg"/><Relationship Id="rId2" Type="http://schemas.openxmlformats.org/officeDocument/2006/relationships/notesSlide" Target="../notesSlides/notesSlide4.xml"/><Relationship Id="rId16" Type="http://schemas.openxmlformats.org/officeDocument/2006/relationships/image" Target="../media/image68.png"/><Relationship Id="rId1" Type="http://schemas.openxmlformats.org/officeDocument/2006/relationships/slideLayout" Target="../slideLayouts/slideLayout280.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jpeg"/><Relationship Id="rId15" Type="http://schemas.openxmlformats.org/officeDocument/2006/relationships/image" Target="../media/image67.jp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72.sv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9:45-10:15 Bot Architectures</a:t>
            </a:r>
          </a:p>
        </p:txBody>
      </p:sp>
    </p:spTree>
    <p:extLst>
      <p:ext uri="{BB962C8B-B14F-4D97-AF65-F5344CB8AC3E}">
        <p14:creationId xmlns:p14="http://schemas.microsoft.com/office/powerpoint/2010/main" val="136888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BAC292-6674-4EC7-AEBE-F3122847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37" y="1386872"/>
            <a:ext cx="11363325" cy="4505325"/>
          </a:xfrm>
          <a:prstGeom prst="rect">
            <a:avLst/>
          </a:prstGeom>
        </p:spPr>
      </p:pic>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65226" y="17142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4131821" y="4193127"/>
            <a:ext cx="188919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8572840" y="1532338"/>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946114" y="4424489"/>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4/6.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878905" y="4183309"/>
            <a:ext cx="2252916"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2343190" y="1745086"/>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7. Application insights gathers runtime telemetry</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 - Apttus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D0DFE87B-2154-4F40-86CE-8B598F39F34C}"/>
              </a:ext>
            </a:extLst>
          </p:cNvPr>
          <p:cNvPicPr>
            <a:picLocks noChangeAspect="1"/>
          </p:cNvPicPr>
          <p:nvPr/>
        </p:nvPicPr>
        <p:blipFill>
          <a:blip r:embed="rId3"/>
          <a:stretch>
            <a:fillRect/>
          </a:stretch>
        </p:blipFill>
        <p:spPr>
          <a:xfrm>
            <a:off x="2720767" y="1420479"/>
            <a:ext cx="8558109" cy="4826612"/>
          </a:xfrm>
          <a:prstGeom prst="rect">
            <a:avLst/>
          </a:prstGeom>
        </p:spPr>
      </p:pic>
      <p:pic>
        <p:nvPicPr>
          <p:cNvPr id="20" name="Picture 19" descr="A picture containing indoor&#10;&#10;Description generated with high confidence">
            <a:extLst>
              <a:ext uri="{FF2B5EF4-FFF2-40B4-BE49-F238E27FC236}">
                <a16:creationId xmlns:a16="http://schemas.microsoft.com/office/drawing/2014/main" id="{3165A554-62DD-4A70-8A6D-BAA01734C7B0}"/>
              </a:ext>
            </a:extLst>
          </p:cNvPr>
          <p:cNvPicPr>
            <a:picLocks noChangeAspect="1"/>
          </p:cNvPicPr>
          <p:nvPr/>
        </p:nvPicPr>
        <p:blipFill>
          <a:blip r:embed="rId4"/>
          <a:stretch>
            <a:fillRect/>
          </a:stretch>
        </p:blipFill>
        <p:spPr>
          <a:xfrm>
            <a:off x="204505" y="2560541"/>
            <a:ext cx="2545421" cy="2280124"/>
          </a:xfrm>
          <a:prstGeom prst="rect">
            <a:avLst/>
          </a:prstGeom>
        </p:spPr>
      </p:pic>
    </p:spTree>
    <p:extLst>
      <p:ext uri="{BB962C8B-B14F-4D97-AF65-F5344CB8AC3E}">
        <p14:creationId xmlns:p14="http://schemas.microsoft.com/office/powerpoint/2010/main" val="8063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572464"/>
          </a:xfrm>
        </p:spPr>
        <p:txBody>
          <a:bodyPr/>
          <a:lstStyle/>
          <a:p>
            <a:pPr marL="1008434" lvl="4" indent="0">
              <a:buNone/>
            </a:pPr>
            <a:r>
              <a:rPr lang="en-US" sz="2800" dirty="0">
                <a:solidFill>
                  <a:schemeClr val="bg1"/>
                </a:solidFill>
              </a:rPr>
              <a:t>Search for “Brad Lawrence Enterprise Bot Architecture Blog”</a:t>
            </a:r>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Aside: Creating Bots for Enterprises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225D093-C66D-4192-87B8-8962EE0CFEB1}"/>
              </a:ext>
            </a:extLst>
          </p:cNvPr>
          <p:cNvSpPr/>
          <p:nvPr/>
        </p:nvSpPr>
        <p:spPr>
          <a:xfrm>
            <a:off x="3813809" y="6331549"/>
            <a:ext cx="8670641"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https://blogs.msdn.microsoft.com/pragdev/2018/02/10/enterprise-bot-architecture/</a:t>
            </a:r>
          </a:p>
        </p:txBody>
      </p:sp>
      <p:pic>
        <p:nvPicPr>
          <p:cNvPr id="4" name="Picture 3">
            <a:extLst>
              <a:ext uri="{FF2B5EF4-FFF2-40B4-BE49-F238E27FC236}">
                <a16:creationId xmlns:a16="http://schemas.microsoft.com/office/drawing/2014/main" id="{6D119CC6-89DB-4E97-B148-1BEA90FD08F1}"/>
              </a:ext>
            </a:extLst>
          </p:cNvPr>
          <p:cNvPicPr>
            <a:picLocks noChangeAspect="1"/>
          </p:cNvPicPr>
          <p:nvPr/>
        </p:nvPicPr>
        <p:blipFill>
          <a:blip r:embed="rId3"/>
          <a:stretch>
            <a:fillRect/>
          </a:stretch>
        </p:blipFill>
        <p:spPr>
          <a:xfrm>
            <a:off x="1755601" y="2042762"/>
            <a:ext cx="8143875" cy="4124325"/>
          </a:xfrm>
          <a:prstGeom prst="rect">
            <a:avLst/>
          </a:prstGeom>
        </p:spPr>
      </p:pic>
    </p:spTree>
    <p:extLst>
      <p:ext uri="{BB962C8B-B14F-4D97-AF65-F5344CB8AC3E}">
        <p14:creationId xmlns:p14="http://schemas.microsoft.com/office/powerpoint/2010/main" val="17551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9A77EC-E8FC-4748-A5F3-033721E17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914" y="1254776"/>
            <a:ext cx="9784416" cy="4972573"/>
          </a:xfrm>
          <a:prstGeom prst="rect">
            <a:avLst/>
          </a:prstGeom>
        </p:spPr>
      </p:pic>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0" y="3641770"/>
            <a:ext cx="1555218"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4066531" y="4063396"/>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7716666" y="2094858"/>
            <a:ext cx="290651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7617758" y="4094685"/>
            <a:ext cx="4505106"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Using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2442158" y="4062527"/>
            <a:ext cx="188638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9307939" y="5557644"/>
            <a:ext cx="277478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3061827" y="1762311"/>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7. Application insights gathers runtime telemetry</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 - Chip</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 Placeholder 5">
            <a:extLst>
              <a:ext uri="{FF2B5EF4-FFF2-40B4-BE49-F238E27FC236}">
                <a16:creationId xmlns:a16="http://schemas.microsoft.com/office/drawing/2014/main" id="{038987DD-27B3-47DE-BC0C-2C853C023494}"/>
              </a:ext>
            </a:extLst>
          </p:cNvPr>
          <p:cNvSpPr txBox="1">
            <a:spLocks/>
          </p:cNvSpPr>
          <p:nvPr/>
        </p:nvSpPr>
        <p:spPr>
          <a:xfrm>
            <a:off x="0" y="6278843"/>
            <a:ext cx="11655078" cy="469359"/>
          </a:xfrm>
          <a:prstGeom prst="rect">
            <a:avLst/>
          </a:prstGeom>
          <a:solidFill>
            <a:schemeClr val="tx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pic>
        <p:nvPicPr>
          <p:cNvPr id="21" name="Picture 20">
            <a:extLst>
              <a:ext uri="{FF2B5EF4-FFF2-40B4-BE49-F238E27FC236}">
                <a16:creationId xmlns:a16="http://schemas.microsoft.com/office/drawing/2014/main" id="{48724B0C-C7CF-42EE-ACF9-03F8180B98A9}"/>
              </a:ext>
            </a:extLst>
          </p:cNvPr>
          <p:cNvPicPr>
            <a:picLocks noChangeAspect="1"/>
          </p:cNvPicPr>
          <p:nvPr/>
        </p:nvPicPr>
        <p:blipFill>
          <a:blip r:embed="rId3"/>
          <a:stretch>
            <a:fillRect/>
          </a:stretch>
        </p:blipFill>
        <p:spPr>
          <a:xfrm>
            <a:off x="4353362" y="269153"/>
            <a:ext cx="7705178" cy="6009690"/>
          </a:xfrm>
          <a:prstGeom prst="rect">
            <a:avLst/>
          </a:prstGeom>
        </p:spPr>
      </p:pic>
    </p:spTree>
    <p:extLst>
      <p:ext uri="{BB962C8B-B14F-4D97-AF65-F5344CB8AC3E}">
        <p14:creationId xmlns:p14="http://schemas.microsoft.com/office/powerpoint/2010/main" val="403817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Graphic 2">
            <a:extLst>
              <a:ext uri="{FF2B5EF4-FFF2-40B4-BE49-F238E27FC236}">
                <a16:creationId xmlns:a16="http://schemas.microsoft.com/office/drawing/2014/main" id="{49BEC4EB-5EF2-4DBD-9364-D1DFD2D81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7612" y="109798"/>
            <a:ext cx="9116005" cy="6561952"/>
          </a:xfrm>
          <a:prstGeom prst="rect">
            <a:avLst/>
          </a:prstGeom>
        </p:spPr>
      </p:pic>
      <p:sp>
        <p:nvSpPr>
          <p:cNvPr id="4" name="Rectangle 3">
            <a:extLst>
              <a:ext uri="{FF2B5EF4-FFF2-40B4-BE49-F238E27FC236}">
                <a16:creationId xmlns:a16="http://schemas.microsoft.com/office/drawing/2014/main" id="{0D6394B9-E575-40F8-B7F6-41480DB3FAA3}"/>
              </a:ext>
            </a:extLst>
          </p:cNvPr>
          <p:cNvSpPr/>
          <p:nvPr/>
        </p:nvSpPr>
        <p:spPr>
          <a:xfrm>
            <a:off x="-46656" y="1625005"/>
            <a:ext cx="24409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Example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FAQ Bot for Enterprise</a:t>
            </a: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17729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226EE-6D57-4E18-9617-A5671628A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329" y="1324746"/>
            <a:ext cx="8136420" cy="4810658"/>
          </a:xfrm>
          <a:prstGeom prst="rect">
            <a:avLst/>
          </a:prstGeom>
        </p:spPr>
      </p:pic>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353957" y="3307704"/>
            <a:ext cx="155814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accesses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8371140" y="3195552"/>
            <a:ext cx="3294028"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192344" y="5704478"/>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3361378" y="4291808"/>
            <a:ext cx="2326043"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2296251" y="1794447"/>
            <a:ext cx="3294028"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Application insights gathers runtime telemetry</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patterns</a:t>
            </a:r>
          </a:p>
        </p:txBody>
      </p:sp>
      <p:sp>
        <p:nvSpPr>
          <p:cNvPr id="6" name="Text Placeholder 5"/>
          <p:cNvSpPr>
            <a:spLocks noGrp="1"/>
          </p:cNvSpPr>
          <p:nvPr>
            <p:ph type="body" sz="quarter" idx="10"/>
          </p:nvPr>
        </p:nvSpPr>
        <p:spPr>
          <a:xfrm>
            <a:off x="269303" y="1187963"/>
            <a:ext cx="11655078" cy="3901068"/>
          </a:xfrm>
        </p:spPr>
        <p:txBody>
          <a:bodyPr/>
          <a:lstStyle/>
          <a:p>
            <a:pPr fontAlgn="ctr"/>
            <a:r>
              <a:rPr lang="en-US" sz="2800" dirty="0"/>
              <a:t>Task automation</a:t>
            </a:r>
          </a:p>
          <a:p>
            <a:pPr fontAlgn="ctr"/>
            <a:r>
              <a:rPr lang="en-US" sz="2800" dirty="0"/>
              <a:t>Communicating with rich text and media</a:t>
            </a:r>
          </a:p>
          <a:p>
            <a:pPr fontAlgn="ctr"/>
            <a:r>
              <a:rPr lang="en-US" sz="2800" dirty="0"/>
              <a:t>Access to knowledge and other content</a:t>
            </a:r>
          </a:p>
          <a:p>
            <a:pPr fontAlgn="ctr"/>
            <a:r>
              <a:rPr lang="en-US" sz="2800" dirty="0"/>
              <a:t>Handling user interruptions</a:t>
            </a:r>
          </a:p>
          <a:p>
            <a:pPr fontAlgn="ctr"/>
            <a:r>
              <a:rPr lang="en-US" sz="2800" dirty="0"/>
              <a:t>Bot to human handoff</a:t>
            </a:r>
          </a:p>
          <a:p>
            <a:pPr fontAlgn="ctr"/>
            <a:r>
              <a:rPr lang="en-US" sz="2800" dirty="0"/>
              <a:t>Bot to web browser and back</a:t>
            </a:r>
          </a:p>
          <a:p>
            <a:pPr fontAlgn="ctr"/>
            <a:r>
              <a:rPr lang="en-US" sz="2800" dirty="0"/>
              <a:t>Authentication</a:t>
            </a:r>
          </a:p>
          <a:p>
            <a:pPr fontAlgn="ctr"/>
            <a:r>
              <a:rPr lang="en-US" sz="2800" dirty="0"/>
              <a:t>Bots in websites/apps</a:t>
            </a:r>
          </a:p>
        </p:txBody>
      </p:sp>
    </p:spTree>
    <p:extLst>
      <p:ext uri="{BB962C8B-B14F-4D97-AF65-F5344CB8AC3E}">
        <p14:creationId xmlns:p14="http://schemas.microsoft.com/office/powerpoint/2010/main" val="407808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Task automation</a:t>
            </a:r>
          </a:p>
        </p:txBody>
      </p:sp>
      <p:sp>
        <p:nvSpPr>
          <p:cNvPr id="6" name="Text Placeholder 5"/>
          <p:cNvSpPr>
            <a:spLocks noGrp="1"/>
          </p:cNvSpPr>
          <p:nvPr>
            <p:ph type="body" sz="quarter" idx="10"/>
          </p:nvPr>
        </p:nvSpPr>
        <p:spPr>
          <a:xfrm>
            <a:off x="269303" y="1187963"/>
            <a:ext cx="11655078" cy="1520416"/>
          </a:xfrm>
        </p:spPr>
        <p:txBody>
          <a:bodyPr/>
          <a:lstStyle/>
          <a:p>
            <a:pPr fontAlgn="ctr"/>
            <a:r>
              <a:rPr lang="en-US" sz="2800" dirty="0">
                <a:solidFill>
                  <a:schemeClr val="bg2"/>
                </a:solidFill>
              </a:rPr>
              <a:t>Example: password-reset</a:t>
            </a:r>
          </a:p>
          <a:p>
            <a:pPr marL="0" indent="0" fontAlgn="ctr">
              <a:buNone/>
            </a:pPr>
            <a:endParaRPr lang="en-US" sz="2800" dirty="0"/>
          </a:p>
          <a:p>
            <a:pPr lvl="4"/>
            <a:endParaRPr lang="en-US" sz="2800" dirty="0"/>
          </a:p>
        </p:txBody>
      </p:sp>
      <p:pic>
        <p:nvPicPr>
          <p:cNvPr id="3" name="Picture 2">
            <a:extLst>
              <a:ext uri="{FF2B5EF4-FFF2-40B4-BE49-F238E27FC236}">
                <a16:creationId xmlns:a16="http://schemas.microsoft.com/office/drawing/2014/main" id="{712C0E01-464D-4A22-97EE-0A94CB6DB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8" y="2087628"/>
            <a:ext cx="4902452" cy="4191215"/>
          </a:xfrm>
          <a:prstGeom prst="rect">
            <a:avLst/>
          </a:prstGeom>
        </p:spPr>
      </p:pic>
      <p:sp>
        <p:nvSpPr>
          <p:cNvPr id="8" name="Text Placeholder 5">
            <a:extLst>
              <a:ext uri="{FF2B5EF4-FFF2-40B4-BE49-F238E27FC236}">
                <a16:creationId xmlns:a16="http://schemas.microsoft.com/office/drawing/2014/main" id="{94046077-C146-4E1F-BC1D-7CDC586E1647}"/>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7" name="Rectangle 6">
            <a:extLst>
              <a:ext uri="{FF2B5EF4-FFF2-40B4-BE49-F238E27FC236}">
                <a16:creationId xmlns:a16="http://schemas.microsoft.com/office/drawing/2014/main" id="{90B22507-F61A-4B1B-A319-94A5DBC5C824}"/>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Task automation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screenshot of a cell phone&#10;&#10;Description generated with very high confidence">
            <a:extLst>
              <a:ext uri="{FF2B5EF4-FFF2-40B4-BE49-F238E27FC236}">
                <a16:creationId xmlns:a16="http://schemas.microsoft.com/office/drawing/2014/main" id="{24579B0F-5F1E-4054-AE5F-7861B4A99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117" y="40709"/>
            <a:ext cx="3882864" cy="6776581"/>
          </a:xfrm>
          <a:prstGeom prst="rect">
            <a:avLst/>
          </a:prstGeom>
          <a:ln>
            <a:solidFill>
              <a:schemeClr val="bg2"/>
            </a:solidFill>
          </a:ln>
        </p:spPr>
      </p:pic>
    </p:spTree>
    <p:extLst>
      <p:ext uri="{BB962C8B-B14F-4D97-AF65-F5344CB8AC3E}">
        <p14:creationId xmlns:p14="http://schemas.microsoft.com/office/powerpoint/2010/main" val="386294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3760260"/>
          </a:xfrm>
        </p:spPr>
        <p:txBody>
          <a:bodyPr/>
          <a:lstStyle/>
          <a:p>
            <a:pPr fontAlgn="ctr"/>
            <a:r>
              <a:rPr lang="en-US" sz="2800" dirty="0">
                <a:solidFill>
                  <a:schemeClr val="bg2"/>
                </a:solidFill>
              </a:rPr>
              <a:t>Text versus spoken</a:t>
            </a:r>
          </a:p>
          <a:p>
            <a:pPr fontAlgn="ctr"/>
            <a:r>
              <a:rPr lang="en-US" sz="2800" dirty="0">
                <a:solidFill>
                  <a:schemeClr val="bg2"/>
                </a:solidFill>
              </a:rPr>
              <a:t>Options</a:t>
            </a:r>
          </a:p>
          <a:p>
            <a:pPr lvl="1" fontAlgn="ctr"/>
            <a:r>
              <a:rPr lang="en-US" sz="2400" dirty="0">
                <a:solidFill>
                  <a:schemeClr val="bg2"/>
                </a:solidFill>
              </a:rPr>
              <a:t>Attachment</a:t>
            </a:r>
          </a:p>
          <a:p>
            <a:pPr lvl="1" fontAlgn="ctr"/>
            <a:r>
              <a:rPr lang="en-US" sz="2400" dirty="0">
                <a:solidFill>
                  <a:schemeClr val="bg2"/>
                </a:solidFill>
              </a:rPr>
              <a:t>Hero card</a:t>
            </a:r>
          </a:p>
          <a:p>
            <a:pPr lvl="1" fontAlgn="ctr"/>
            <a:r>
              <a:rPr lang="en-US" sz="2400" dirty="0">
                <a:solidFill>
                  <a:schemeClr val="bg2"/>
                </a:solidFill>
              </a:rPr>
              <a:t>Adaptive card</a:t>
            </a:r>
          </a:p>
          <a:p>
            <a:pPr lvl="1" fontAlgn="ctr"/>
            <a:r>
              <a:rPr lang="en-US" sz="2400" dirty="0">
                <a:solidFill>
                  <a:schemeClr val="bg2"/>
                </a:solidFill>
              </a:rPr>
              <a:t>Carousel of cards</a:t>
            </a:r>
          </a:p>
          <a:p>
            <a:pPr lvl="1" fontAlgn="ctr"/>
            <a:r>
              <a:rPr lang="en-US" sz="2400" dirty="0">
                <a:solidFill>
                  <a:schemeClr val="bg2"/>
                </a:solidFill>
              </a:rPr>
              <a:t>Suggested actions</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Communicating with rich text and media</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AdaptiveIntroVideo">
            <a:hlinkClick r:id="" action="ppaction://media"/>
            <a:extLst>
              <a:ext uri="{FF2B5EF4-FFF2-40B4-BE49-F238E27FC236}">
                <a16:creationId xmlns:a16="http://schemas.microsoft.com/office/drawing/2014/main" id="{63F274E3-FE68-4AF0-A7BA-048FDC383D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7837" y="1553136"/>
            <a:ext cx="7844860" cy="4412734"/>
          </a:xfrm>
          <a:prstGeom prst="rect">
            <a:avLst/>
          </a:prstGeom>
        </p:spPr>
      </p:pic>
    </p:spTree>
    <p:extLst>
      <p:ext uri="{BB962C8B-B14F-4D97-AF65-F5344CB8AC3E}">
        <p14:creationId xmlns:p14="http://schemas.microsoft.com/office/powerpoint/2010/main" val="289863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Reference Architectures and Bot Framework SDK v4</a:t>
            </a:r>
          </a:p>
        </p:txBody>
      </p:sp>
    </p:spTree>
    <p:extLst>
      <p:ext uri="{BB962C8B-B14F-4D97-AF65-F5344CB8AC3E}">
        <p14:creationId xmlns:p14="http://schemas.microsoft.com/office/powerpoint/2010/main" val="19595994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Access to knowledge and other content</a:t>
            </a:r>
          </a:p>
        </p:txBody>
      </p:sp>
      <p:pic>
        <p:nvPicPr>
          <p:cNvPr id="4" name="Picture 3" descr="A screenshot of a social media post&#10;&#10;Description generated with very high confidence">
            <a:extLst>
              <a:ext uri="{FF2B5EF4-FFF2-40B4-BE49-F238E27FC236}">
                <a16:creationId xmlns:a16="http://schemas.microsoft.com/office/drawing/2014/main" id="{42391890-0DE3-4A4F-A20D-C0D48F64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955" y="1850195"/>
            <a:ext cx="4843932" cy="3157609"/>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E2F2B7BF-E480-473E-B7D0-82F535A6D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621" y="1648783"/>
            <a:ext cx="6662716" cy="3560431"/>
          </a:xfrm>
          <a:prstGeom prst="rect">
            <a:avLst/>
          </a:prstGeom>
        </p:spPr>
      </p:pic>
      <p:pic>
        <p:nvPicPr>
          <p:cNvPr id="10" name="Picture 9" descr="A screenshot of a person&#10;&#10;Description generated with very high confidence">
            <a:extLst>
              <a:ext uri="{FF2B5EF4-FFF2-40B4-BE49-F238E27FC236}">
                <a16:creationId xmlns:a16="http://schemas.microsoft.com/office/drawing/2014/main" id="{FE924A67-410C-4011-AFEB-75FD07027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65" y="1626657"/>
            <a:ext cx="6571272" cy="3755014"/>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33D4C27-8AC1-4E4E-A845-256DA46D2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482" y="1210574"/>
            <a:ext cx="4738524" cy="1754107"/>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2B740EA-9B43-49EE-9B24-06EAEF66D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782" y="2964680"/>
            <a:ext cx="4738523" cy="1760023"/>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F9FEDAE0-64CC-42A2-B4AB-FFB0F3AA0C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089" y="4720979"/>
            <a:ext cx="4755804" cy="176002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A080864-AC21-4AAA-9A2B-0096AB0B45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2035" y="5209214"/>
            <a:ext cx="8872346" cy="1201217"/>
          </a:xfrm>
          <a:prstGeom prst="rect">
            <a:avLst/>
          </a:prstGeom>
        </p:spPr>
      </p:pic>
      <p:pic>
        <p:nvPicPr>
          <p:cNvPr id="19" name="Picture 18" descr="A person sitting at a table&#10;&#10;Description generated with high confidence">
            <a:extLst>
              <a:ext uri="{FF2B5EF4-FFF2-40B4-BE49-F238E27FC236}">
                <a16:creationId xmlns:a16="http://schemas.microsoft.com/office/drawing/2014/main" id="{363D5FEA-1252-43F2-8F30-8AB754ADCFA8}"/>
              </a:ext>
            </a:extLst>
          </p:cNvPr>
          <p:cNvPicPr>
            <a:picLocks noChangeAspect="1"/>
          </p:cNvPicPr>
          <p:nvPr/>
        </p:nvPicPr>
        <p:blipFill rotWithShape="1">
          <a:blip r:embed="rId10">
            <a:extLst>
              <a:ext uri="{28A0092B-C50C-407E-A947-70E740481C1C}">
                <a14:useLocalDpi xmlns:a14="http://schemas.microsoft.com/office/drawing/2010/main" val="0"/>
              </a:ext>
            </a:extLst>
          </a:blip>
          <a:srcRect l="-251" t="189" r="251" b="189"/>
          <a:stretch/>
        </p:blipFill>
        <p:spPr>
          <a:xfrm>
            <a:off x="2741113" y="1292157"/>
            <a:ext cx="9158834" cy="3917057"/>
          </a:xfrm>
          <a:prstGeom prst="rect">
            <a:avLst/>
          </a:prstGeom>
        </p:spPr>
      </p:pic>
      <p:sp>
        <p:nvSpPr>
          <p:cNvPr id="6" name="Text Placeholder 5"/>
          <p:cNvSpPr>
            <a:spLocks noGrp="1"/>
          </p:cNvSpPr>
          <p:nvPr>
            <p:ph type="body" sz="quarter" idx="10"/>
          </p:nvPr>
        </p:nvSpPr>
        <p:spPr>
          <a:xfrm>
            <a:off x="269303" y="1187963"/>
            <a:ext cx="3123180" cy="3416320"/>
          </a:xfrm>
        </p:spPr>
        <p:txBody>
          <a:bodyPr/>
          <a:lstStyle/>
          <a:p>
            <a:pPr fontAlgn="ctr"/>
            <a:r>
              <a:rPr lang="en-US" sz="2800" dirty="0">
                <a:solidFill>
                  <a:schemeClr val="bg2"/>
                </a:solidFill>
              </a:rPr>
              <a:t>Azure Search</a:t>
            </a:r>
          </a:p>
          <a:p>
            <a:pPr fontAlgn="ctr"/>
            <a:r>
              <a:rPr lang="en-US" sz="2800" dirty="0">
                <a:solidFill>
                  <a:schemeClr val="bg2"/>
                </a:solidFill>
              </a:rPr>
              <a:t>QnA Maker</a:t>
            </a:r>
          </a:p>
          <a:p>
            <a:pPr fontAlgn="ctr"/>
            <a:r>
              <a:rPr lang="en-US" sz="2800" dirty="0">
                <a:solidFill>
                  <a:schemeClr val="bg2"/>
                </a:solidFill>
              </a:rPr>
              <a:t>LUIS</a:t>
            </a:r>
          </a:p>
          <a:p>
            <a:pPr fontAlgn="ctr"/>
            <a:r>
              <a:rPr lang="en-US" sz="2800" dirty="0">
                <a:solidFill>
                  <a:schemeClr val="bg2"/>
                </a:solidFill>
              </a:rPr>
              <a:t>Bing APIs</a:t>
            </a:r>
          </a:p>
          <a:p>
            <a:pPr fontAlgn="ctr"/>
            <a:r>
              <a:rPr lang="en-US" sz="2800" dirty="0">
                <a:solidFill>
                  <a:schemeClr val="bg2"/>
                </a:solidFill>
              </a:rPr>
              <a:t>Microsoft Graph</a:t>
            </a:r>
          </a:p>
          <a:p>
            <a:pPr marL="0" indent="0" fontAlgn="ctr">
              <a:buNone/>
            </a:pPr>
            <a:endParaRPr lang="en-US" sz="2800" dirty="0"/>
          </a:p>
          <a:p>
            <a:pPr lvl="4"/>
            <a:endParaRPr lang="en-US" sz="2800" dirty="0"/>
          </a:p>
        </p:txBody>
      </p:sp>
      <p:sp>
        <p:nvSpPr>
          <p:cNvPr id="22" name="Text Placeholder 5">
            <a:extLst>
              <a:ext uri="{FF2B5EF4-FFF2-40B4-BE49-F238E27FC236}">
                <a16:creationId xmlns:a16="http://schemas.microsoft.com/office/drawing/2014/main" id="{EB332781-7DBB-49D7-906E-7C0C600451EA}"/>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13" name="Rectangle 12">
            <a:extLst>
              <a:ext uri="{FF2B5EF4-FFF2-40B4-BE49-F238E27FC236}">
                <a16:creationId xmlns:a16="http://schemas.microsoft.com/office/drawing/2014/main" id="{CDBA6722-3CB1-4DF7-87F3-835DE989550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Access to knowledge and other content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637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744597"/>
          </a:xfrm>
        </p:spPr>
        <p:txBody>
          <a:bodyPr/>
          <a:lstStyle/>
          <a:p>
            <a:pPr fontAlgn="ctr"/>
            <a:r>
              <a:rPr lang="en-US" sz="2800" dirty="0">
                <a:solidFill>
                  <a:schemeClr val="bg2"/>
                </a:solidFill>
              </a:rPr>
              <a:t>Expected interruptions</a:t>
            </a:r>
          </a:p>
          <a:p>
            <a:pPr fontAlgn="ctr"/>
            <a:r>
              <a:rPr lang="en-US" sz="2800" dirty="0">
                <a:solidFill>
                  <a:schemeClr val="bg2"/>
                </a:solidFill>
              </a:rPr>
              <a:t>Unexpected interruptions</a:t>
            </a:r>
          </a:p>
          <a:p>
            <a:pPr lvl="1" fontAlgn="ctr"/>
            <a:r>
              <a:rPr lang="en-US" sz="2000" dirty="0">
                <a:solidFill>
                  <a:schemeClr val="bg2"/>
                </a:solidFill>
              </a:rPr>
              <a:t>Switching topic of conversations</a:t>
            </a:r>
          </a:p>
          <a:p>
            <a:pPr lvl="1" fontAlgn="ctr"/>
            <a:r>
              <a:rPr lang="en-US" sz="2000" dirty="0">
                <a:solidFill>
                  <a:schemeClr val="bg2"/>
                </a:solidFill>
              </a:rPr>
              <a:t>Apply AI</a:t>
            </a:r>
          </a:p>
          <a:p>
            <a:pPr lvl="1" fontAlgn="ctr"/>
            <a:r>
              <a:rPr lang="en-US" sz="2000" dirty="0">
                <a:solidFill>
                  <a:schemeClr val="bg2"/>
                </a:solidFill>
              </a:rPr>
              <a:t>Have a default response</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Handling user interruptions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1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263A39-ADFC-499A-9685-8A0F310342A5}"/>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Bot to human handoff</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 name="Picture 4" descr="A close up of a map&#10;&#10;Description generated with high confidence">
            <a:extLst>
              <a:ext uri="{FF2B5EF4-FFF2-40B4-BE49-F238E27FC236}">
                <a16:creationId xmlns:a16="http://schemas.microsoft.com/office/drawing/2014/main" id="{68DA5328-262C-413E-9F90-11424814A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63" y="0"/>
            <a:ext cx="4873663" cy="6858000"/>
          </a:xfrm>
          <a:prstGeom prst="rect">
            <a:avLst/>
          </a:prstGeom>
        </p:spPr>
      </p:pic>
      <p:pic>
        <p:nvPicPr>
          <p:cNvPr id="8" name="Picture 7" descr="A close up of text on a white background&#10;&#10;Description generated with high confidence">
            <a:extLst>
              <a:ext uri="{FF2B5EF4-FFF2-40B4-BE49-F238E27FC236}">
                <a16:creationId xmlns:a16="http://schemas.microsoft.com/office/drawing/2014/main" id="{689EC19F-2D19-4EB8-969D-37BEA2140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591" y="1828800"/>
            <a:ext cx="2581275" cy="32004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CE0BE2D6-A2E3-46FC-A876-1BA137240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353" y="857250"/>
            <a:ext cx="3333750" cy="514350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6B177C77-E18C-4316-870A-6E2DB49DD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707" y="1091932"/>
            <a:ext cx="9030586" cy="5476557"/>
          </a:xfrm>
          <a:prstGeom prst="rect">
            <a:avLst/>
          </a:prstGeom>
        </p:spPr>
      </p:pic>
      <p:sp>
        <p:nvSpPr>
          <p:cNvPr id="6" name="Text Placeholder 5"/>
          <p:cNvSpPr>
            <a:spLocks noGrp="1"/>
          </p:cNvSpPr>
          <p:nvPr>
            <p:ph type="body" sz="quarter" idx="10"/>
          </p:nvPr>
        </p:nvSpPr>
        <p:spPr>
          <a:xfrm>
            <a:off x="269302" y="1187963"/>
            <a:ext cx="7428669" cy="4301177"/>
          </a:xfrm>
        </p:spPr>
        <p:txBody>
          <a:bodyPr/>
          <a:lstStyle/>
          <a:p>
            <a:pPr fontAlgn="ctr"/>
            <a:r>
              <a:rPr lang="en-US" sz="2800" dirty="0">
                <a:solidFill>
                  <a:schemeClr val="bg2"/>
                </a:solidFill>
              </a:rPr>
              <a:t>Scenarios</a:t>
            </a:r>
            <a:endParaRPr lang="en-US" sz="1232" dirty="0">
              <a:solidFill>
                <a:schemeClr val="bg2"/>
              </a:solidFill>
            </a:endParaRPr>
          </a:p>
          <a:p>
            <a:pPr lvl="1" fontAlgn="ctr"/>
            <a:r>
              <a:rPr lang="en-US" sz="2400" dirty="0">
                <a:solidFill>
                  <a:schemeClr val="bg2"/>
                </a:solidFill>
              </a:rPr>
              <a:t>Triage</a:t>
            </a:r>
          </a:p>
          <a:p>
            <a:pPr lvl="1" fontAlgn="ctr"/>
            <a:r>
              <a:rPr lang="en-US" sz="2400" dirty="0">
                <a:solidFill>
                  <a:schemeClr val="bg2"/>
                </a:solidFill>
              </a:rPr>
              <a:t>Escalation</a:t>
            </a:r>
          </a:p>
          <a:p>
            <a:pPr lvl="1" fontAlgn="ctr"/>
            <a:r>
              <a:rPr lang="en-US" sz="2400" dirty="0">
                <a:solidFill>
                  <a:schemeClr val="bg2"/>
                </a:solidFill>
              </a:rPr>
              <a:t>Supervision</a:t>
            </a:r>
          </a:p>
          <a:p>
            <a:pPr fontAlgn="ctr"/>
            <a:r>
              <a:rPr lang="en-US" sz="2800" dirty="0">
                <a:solidFill>
                  <a:schemeClr val="bg2"/>
                </a:solidFill>
              </a:rPr>
              <a:t>Transitioning control</a:t>
            </a:r>
          </a:p>
          <a:p>
            <a:pPr fontAlgn="ctr"/>
            <a:r>
              <a:rPr lang="en-US" sz="2800" dirty="0">
                <a:solidFill>
                  <a:schemeClr val="bg2"/>
                </a:solidFill>
              </a:rPr>
              <a:t>Routing messages between user and agent</a:t>
            </a:r>
          </a:p>
        </p:txBody>
      </p:sp>
      <p:sp>
        <p:nvSpPr>
          <p:cNvPr id="14" name="Text Placeholder 5">
            <a:extLst>
              <a:ext uri="{FF2B5EF4-FFF2-40B4-BE49-F238E27FC236}">
                <a16:creationId xmlns:a16="http://schemas.microsoft.com/office/drawing/2014/main" id="{DB4D2650-5B94-4E49-A854-68BBBA0745CF}"/>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Tree>
    <p:extLst>
      <p:ext uri="{BB962C8B-B14F-4D97-AF65-F5344CB8AC3E}">
        <p14:creationId xmlns:p14="http://schemas.microsoft.com/office/powerpoint/2010/main" val="252682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3479" y="2549293"/>
            <a:ext cx="9934113" cy="3176254"/>
          </a:xfrm>
          <a:solidFill>
            <a:schemeClr val="tx1"/>
          </a:solidFill>
        </p:spPr>
        <p:txBody>
          <a:bodyPr/>
          <a:lstStyle/>
          <a:p>
            <a:pPr marL="1008434" lvl="4" indent="0">
              <a:buNone/>
            </a:pPr>
            <a:r>
              <a:rPr lang="en-US" sz="2400" dirty="0">
                <a:solidFill>
                  <a:schemeClr val="bg2"/>
                </a:solidFill>
              </a:rPr>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p:txBody>
      </p:sp>
      <p:sp>
        <p:nvSpPr>
          <p:cNvPr id="4" name="Rectangle 3">
            <a:extLst>
              <a:ext uri="{FF2B5EF4-FFF2-40B4-BE49-F238E27FC236}">
                <a16:creationId xmlns:a16="http://schemas.microsoft.com/office/drawing/2014/main" id="{57096C65-BAFE-41A9-98CD-045E5661CCF5}"/>
              </a:ext>
            </a:extLst>
          </p:cNvPr>
          <p:cNvSpPr/>
          <p:nvPr/>
        </p:nvSpPr>
        <p:spPr>
          <a:xfrm>
            <a:off x="1228077" y="1625963"/>
            <a:ext cx="9469515" cy="923330"/>
          </a:xfrm>
          <a:prstGeom prst="rect">
            <a:avLst/>
          </a:prstGeom>
          <a:solidFill>
            <a:schemeClr val="tx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00188F"/>
                  </a:solidFill>
                  <a:prstDash val="solid"/>
                </a:ln>
                <a:pattFill prst="pct50">
                  <a:fgClr>
                    <a:srgbClr val="00188F"/>
                  </a:fgClr>
                  <a:bgClr>
                    <a:srgbClr val="00188F">
                      <a:lumMod val="20000"/>
                      <a:lumOff val="80000"/>
                    </a:srgbClr>
                  </a:bgClr>
                </a:pattFill>
                <a:effectLst>
                  <a:outerShdw dist="38100" dir="2640000" algn="bl" rotWithShape="0">
                    <a:srgbClr val="00188F"/>
                  </a:outerShdw>
                </a:effectLst>
                <a:uLnTx/>
                <a:uFillTx/>
                <a:latin typeface="Segoe UI Semilight"/>
                <a:ea typeface="+mn-ea"/>
                <a:cs typeface="+mn-cs"/>
              </a:rPr>
              <a:t>WARNING: </a:t>
            </a:r>
          </a:p>
        </p:txBody>
      </p:sp>
      <p:pic>
        <p:nvPicPr>
          <p:cNvPr id="3" name="Picture 2" descr="A close up of a map&#10;&#10;Description generated with high confidence">
            <a:extLst>
              <a:ext uri="{FF2B5EF4-FFF2-40B4-BE49-F238E27FC236}">
                <a16:creationId xmlns:a16="http://schemas.microsoft.com/office/drawing/2014/main" id="{9EDB833C-36DE-4BD2-8BD1-15E9AAFE3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 y="1187963"/>
            <a:ext cx="11107700" cy="4906060"/>
          </a:xfrm>
          <a:prstGeom prst="rect">
            <a:avLst/>
          </a:prstGeom>
        </p:spPr>
      </p:pic>
      <p:sp>
        <p:nvSpPr>
          <p:cNvPr id="17" name="Title 16"/>
          <p:cNvSpPr>
            <a:spLocks noGrp="1"/>
          </p:cNvSpPr>
          <p:nvPr>
            <p:ph type="title"/>
          </p:nvPr>
        </p:nvSpPr>
        <p:spPr/>
        <p:txBody>
          <a:bodyPr/>
          <a:lstStyle/>
          <a:p>
            <a:r>
              <a:rPr lang="en-US" dirty="0">
                <a:solidFill>
                  <a:schemeClr val="bg2"/>
                </a:solidFill>
              </a:rPr>
              <a:t>Bot to web browser and back</a:t>
            </a:r>
          </a:p>
        </p:txBody>
      </p:sp>
      <p:sp>
        <p:nvSpPr>
          <p:cNvPr id="7" name="Text Placeholder 5">
            <a:extLst>
              <a:ext uri="{FF2B5EF4-FFF2-40B4-BE49-F238E27FC236}">
                <a16:creationId xmlns:a16="http://schemas.microsoft.com/office/drawing/2014/main" id="{6A804E91-CDEA-474C-8BE3-FE788CC6EAE9}"/>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8" name="Rectangle 7">
            <a:extLst>
              <a:ext uri="{FF2B5EF4-FFF2-40B4-BE49-F238E27FC236}">
                <a16:creationId xmlns:a16="http://schemas.microsoft.com/office/drawing/2014/main" id="{59A7EC15-7BE9-4E72-9EC8-C81E6F7B9CCE}"/>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Bot to web browser and back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681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5396862"/>
          </a:xfrm>
        </p:spPr>
        <p:txBody>
          <a:bodyPr/>
          <a:lstStyle/>
          <a:p>
            <a:pPr fontAlgn="ctr"/>
            <a:r>
              <a:rPr lang="en-US" sz="2800" dirty="0">
                <a:solidFill>
                  <a:schemeClr val="bg2"/>
                </a:solidFill>
              </a:rPr>
              <a:t>Azure Bot Service makes it easier to implement</a:t>
            </a:r>
          </a:p>
          <a:p>
            <a:pPr fontAlgn="ctr"/>
            <a:r>
              <a:rPr lang="en-US" sz="2800" dirty="0">
                <a:solidFill>
                  <a:schemeClr val="bg2"/>
                </a:solidFill>
              </a:rPr>
              <a:t>Eliminates magic code verification for some clients</a:t>
            </a:r>
          </a:p>
          <a:p>
            <a:pPr fontAlgn="ctr"/>
            <a:r>
              <a:rPr lang="en-US" sz="2800" dirty="0">
                <a:solidFill>
                  <a:schemeClr val="bg2"/>
                </a:solidFill>
              </a:rPr>
              <a:t>Prior, your bot needed:</a:t>
            </a:r>
          </a:p>
          <a:p>
            <a:pPr lvl="1" fontAlgn="ctr"/>
            <a:r>
              <a:rPr lang="en-US" sz="2000" dirty="0">
                <a:solidFill>
                  <a:schemeClr val="bg2"/>
                </a:solidFill>
              </a:rPr>
              <a:t>OAuth controllers and login links</a:t>
            </a:r>
          </a:p>
          <a:p>
            <a:pPr lvl="1" fontAlgn="ctr"/>
            <a:r>
              <a:rPr lang="en-US" sz="2000" dirty="0">
                <a:solidFill>
                  <a:schemeClr val="bg2"/>
                </a:solidFill>
              </a:rPr>
              <a:t>To store the target client IDs and secrets</a:t>
            </a:r>
          </a:p>
          <a:p>
            <a:pPr lvl="1" fontAlgn="ctr"/>
            <a:r>
              <a:rPr lang="en-US" sz="2000" dirty="0">
                <a:solidFill>
                  <a:schemeClr val="bg2"/>
                </a:solidFill>
              </a:rPr>
              <a:t>Perform user token management</a:t>
            </a:r>
          </a:p>
          <a:p>
            <a:pPr fontAlgn="ctr"/>
            <a:r>
              <a:rPr lang="en-US" sz="2800" dirty="0">
                <a:solidFill>
                  <a:schemeClr val="bg2"/>
                </a:solidFill>
              </a:rPr>
              <a:t>Now:</a:t>
            </a:r>
          </a:p>
          <a:p>
            <a:pPr lvl="1" fontAlgn="ctr"/>
            <a:r>
              <a:rPr lang="en-US" sz="2000" dirty="0">
                <a:solidFill>
                  <a:schemeClr val="bg2"/>
                </a:solidFill>
              </a:rPr>
              <a:t>Developers no longer need to handle that, ABS will</a:t>
            </a:r>
          </a:p>
          <a:p>
            <a:pPr lvl="1" fontAlgn="ctr"/>
            <a:r>
              <a:rPr lang="en-US" sz="2000" dirty="0">
                <a:solidFill>
                  <a:schemeClr val="bg2"/>
                </a:solidFill>
              </a:rPr>
              <a:t>Support for AAD v1, AAD v2, GitHub, and others</a:t>
            </a:r>
          </a:p>
          <a:p>
            <a:pPr lvl="1" fontAlgn="ctr"/>
            <a:r>
              <a:rPr lang="en-US" sz="2000" dirty="0">
                <a:solidFill>
                  <a:schemeClr val="bg2"/>
                </a:solidFill>
              </a:rPr>
              <a:t>Add, delete, and configure connection settings to various OAuth identity providers from the Azure Portal </a:t>
            </a:r>
          </a:p>
          <a:p>
            <a:pPr lvl="1" fontAlgn="ctr"/>
            <a:endParaRPr lang="en-US" sz="832" dirty="0">
              <a:solidFill>
                <a:schemeClr val="bg2"/>
              </a:solidFill>
            </a:endParaRPr>
          </a:p>
          <a:p>
            <a:pPr lvl="1" fontAlgn="ctr"/>
            <a:endParaRPr lang="en-US" sz="832" dirty="0">
              <a:solidFill>
                <a:schemeClr val="bg2"/>
              </a:solidFill>
            </a:endParaRP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Authentication</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301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apps</a:t>
            </a:r>
          </a:p>
        </p:txBody>
      </p:sp>
      <p:pic>
        <p:nvPicPr>
          <p:cNvPr id="3" name="Picture 2" descr="A screenshot of a cell phone&#10;&#10;Description generated with very high confidence">
            <a:extLst>
              <a:ext uri="{FF2B5EF4-FFF2-40B4-BE49-F238E27FC236}">
                <a16:creationId xmlns:a16="http://schemas.microsoft.com/office/drawing/2014/main" id="{9A426455-4D97-46DE-8B8A-FAFD0AB13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33" y="1411568"/>
            <a:ext cx="9817395" cy="4563912"/>
          </a:xfrm>
          <a:prstGeom prst="rect">
            <a:avLst/>
          </a:prstGeom>
        </p:spPr>
      </p:pic>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5" name="Rectangle 4">
            <a:extLst>
              <a:ext uri="{FF2B5EF4-FFF2-40B4-BE49-F238E27FC236}">
                <a16:creationId xmlns:a16="http://schemas.microsoft.com/office/drawing/2014/main" id="{8BE430FD-97EC-4D93-8EAF-52D6CC8D56C6}"/>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Bots in apps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88204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Bots in websites</a:t>
            </a:r>
          </a:p>
        </p:txBody>
      </p:sp>
      <p:sp>
        <p:nvSpPr>
          <p:cNvPr id="6" name="Text Placeholder 5"/>
          <p:cNvSpPr>
            <a:spLocks noGrp="1"/>
          </p:cNvSpPr>
          <p:nvPr>
            <p:ph type="body" sz="quarter" idx="10"/>
          </p:nvPr>
        </p:nvSpPr>
        <p:spPr>
          <a:xfrm>
            <a:off x="269303" y="1187963"/>
            <a:ext cx="11655078" cy="2880019"/>
          </a:xfrm>
        </p:spPr>
        <p:txBody>
          <a:bodyPr/>
          <a:lstStyle/>
          <a:p>
            <a:pPr fontAlgn="ctr"/>
            <a:r>
              <a:rPr lang="en-US" sz="2800" dirty="0">
                <a:solidFill>
                  <a:schemeClr val="bg2"/>
                </a:solidFill>
              </a:rPr>
              <a:t>Embed a bot in a website</a:t>
            </a:r>
          </a:p>
          <a:p>
            <a:pPr lvl="1" fontAlgn="ctr"/>
            <a:r>
              <a:rPr lang="en-US" sz="2400" dirty="0">
                <a:solidFill>
                  <a:schemeClr val="bg2"/>
                </a:solidFill>
              </a:rPr>
              <a:t>Skype web control</a:t>
            </a:r>
          </a:p>
          <a:p>
            <a:pPr lvl="1" fontAlgn="ctr"/>
            <a:r>
              <a:rPr lang="en-US" sz="2400" dirty="0">
                <a:solidFill>
                  <a:schemeClr val="bg2"/>
                </a:solidFill>
              </a:rPr>
              <a:t>Open source web control</a:t>
            </a:r>
          </a:p>
          <a:p>
            <a:pPr lvl="1" fontAlgn="ctr"/>
            <a:r>
              <a:rPr lang="en-US" sz="2400" dirty="0">
                <a:solidFill>
                  <a:schemeClr val="bg2"/>
                </a:solidFill>
              </a:rPr>
              <a:t>Using the backchannel mechanism</a:t>
            </a:r>
          </a:p>
          <a:p>
            <a:pPr lvl="1" fontAlgn="ctr"/>
            <a:r>
              <a:rPr lang="en-US" sz="2400" dirty="0">
                <a:solidFill>
                  <a:schemeClr val="bg2"/>
                </a:solidFill>
              </a:rPr>
              <a:t>Direct Line API</a:t>
            </a:r>
          </a:p>
          <a:p>
            <a:pPr marL="336145" lvl="1" indent="0" fontAlgn="ctr">
              <a:buNone/>
            </a:pPr>
            <a:endParaRPr lang="en-US" sz="1232" dirty="0">
              <a:solidFill>
                <a:schemeClr val="bg2"/>
              </a:solidFill>
            </a:endParaRPr>
          </a:p>
          <a:p>
            <a:pPr lvl="4"/>
            <a:endParaRPr lang="en-US" sz="2800" dirty="0"/>
          </a:p>
        </p:txBody>
      </p:sp>
      <p:sp>
        <p:nvSpPr>
          <p:cNvPr id="4" name="Text Placeholder 5">
            <a:extLst>
              <a:ext uri="{FF2B5EF4-FFF2-40B4-BE49-F238E27FC236}">
                <a16:creationId xmlns:a16="http://schemas.microsoft.com/office/drawing/2014/main" id="{764EBAC8-5A51-499E-94F7-A2FC713D8B1B}"/>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Common patterns</a:t>
            </a:r>
          </a:p>
        </p:txBody>
      </p:sp>
      <p:sp>
        <p:nvSpPr>
          <p:cNvPr id="5" name="Rectangle 4">
            <a:extLst>
              <a:ext uri="{FF2B5EF4-FFF2-40B4-BE49-F238E27FC236}">
                <a16:creationId xmlns:a16="http://schemas.microsoft.com/office/drawing/2014/main" id="{491B56E2-51F5-4F63-A059-B982446AF021}"/>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Bots in websites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90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269240" y="1189495"/>
            <a:ext cx="11655078" cy="232082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able to…</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ctr" latinLnBrk="0" hangingPunct="1">
              <a:lnSpc>
                <a:spcPct val="90000"/>
              </a:lnSpc>
              <a:spcBef>
                <a:spcPct val="20000"/>
              </a:spcBef>
              <a:spcAft>
                <a:spcPts val="0"/>
              </a:spcAft>
              <a:buClrTx/>
              <a:buSzPct val="90000"/>
              <a:buFont typeface="Arial"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Articulate the key scenarios for bots and their associated architectures</a:t>
            </a:r>
          </a:p>
          <a:p>
            <a:pPr marL="336145" marR="0" lvl="0" indent="-336145" algn="l" defTabSz="914367" rtl="0" eaLnBrk="1" fontAlgn="ctr" latinLnBrk="0" hangingPunct="1">
              <a:lnSpc>
                <a:spcPct val="90000"/>
              </a:lnSpc>
              <a:spcBef>
                <a:spcPct val="20000"/>
              </a:spcBef>
              <a:spcAft>
                <a:spcPts val="0"/>
              </a:spcAft>
              <a:buClrTx/>
              <a:buSzPct val="90000"/>
              <a:buFont typeface="Arial"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Explain common patterns for bots and the best practices for dealing with them</a:t>
            </a:r>
          </a:p>
          <a:p>
            <a:pPr marL="336145" marR="0" lvl="0" indent="-336145" algn="l" defTabSz="914367" rtl="0" eaLnBrk="1" fontAlgn="ctr" latinLnBrk="0" hangingPunct="1">
              <a:lnSpc>
                <a:spcPct val="90000"/>
              </a:lnSpc>
              <a:spcBef>
                <a:spcPct val="20000"/>
              </a:spcBef>
              <a:spcAft>
                <a:spcPts val="0"/>
              </a:spcAft>
              <a:buClrTx/>
              <a:buSzPct val="90000"/>
              <a:buFont typeface="Arial"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Prepare for the release of the new bot framework SDK</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2940665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10:15-2: Building Intelligent Bots</a:t>
            </a:r>
          </a:p>
        </p:txBody>
      </p:sp>
    </p:spTree>
    <p:extLst>
      <p:ext uri="{BB962C8B-B14F-4D97-AF65-F5344CB8AC3E}">
        <p14:creationId xmlns:p14="http://schemas.microsoft.com/office/powerpoint/2010/main" val="65959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4985980"/>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10:15-2PM (break 11-11:15, 12-1)</a:t>
            </a:r>
            <a:br>
              <a:rPr lang="en-US" sz="4000" dirty="0">
                <a:latin typeface="Segoe UI Semilight" panose="020B0402040204020203" pitchFamily="34" charset="0"/>
                <a:cs typeface="Segoe UI Semilight" panose="020B0402040204020203" pitchFamily="34" charset="0"/>
              </a:rPr>
            </a:br>
            <a:r>
              <a:rPr lang="en-US" sz="4000" dirty="0">
                <a:solidFill>
                  <a:srgbClr val="FFFF00"/>
                </a:solidFill>
                <a:latin typeface="Segoe UI Semilight" panose="020B0402040204020203" pitchFamily="34" charset="0"/>
                <a:cs typeface="Segoe UI Semilight" panose="020B0402040204020203" pitchFamily="34" charset="0"/>
              </a:rPr>
              <a:t>Tip: go slow, read carefully, don’t skip steps</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TIP: Make sure you create EchoBot NOT </a:t>
            </a:r>
            <a:r>
              <a:rPr lang="en-US" dirty="0" err="1">
                <a:latin typeface="Segoe UI Semilight" panose="020B0402040204020203" pitchFamily="34" charset="0"/>
                <a:cs typeface="Segoe UI Semilight" panose="020B0402040204020203" pitchFamily="34" charset="0"/>
              </a:rPr>
              <a:t>BasicBot</a:t>
            </a:r>
            <a:r>
              <a:rPr lang="en-US" dirty="0">
                <a:latin typeface="Segoe UI Semilight" panose="020B0402040204020203" pitchFamily="34" charset="0"/>
                <a:cs typeface="Segoe UI Semilight" panose="020B0402040204020203" pitchFamily="34" charset="0"/>
              </a:rPr>
              <a:t> in Portal</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6: Building Intelligent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9309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12-1: Lunch</a:t>
            </a:r>
          </a:p>
        </p:txBody>
      </p:sp>
    </p:spTree>
    <p:extLst>
      <p:ext uri="{BB962C8B-B14F-4D97-AF65-F5344CB8AC3E}">
        <p14:creationId xmlns:p14="http://schemas.microsoft.com/office/powerpoint/2010/main" val="299281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BCE66F-7248-42CC-8FA9-CEF2912DCE3B}"/>
              </a:ext>
            </a:extLst>
          </p:cNvPr>
          <p:cNvSpPr>
            <a:spLocks noGrp="1"/>
          </p:cNvSpPr>
          <p:nvPr>
            <p:ph type="title"/>
          </p:nvPr>
        </p:nvSpPr>
        <p:spPr>
          <a:xfrm>
            <a:off x="269240" y="289511"/>
            <a:ext cx="4745212" cy="899665"/>
          </a:xfrm>
        </p:spPr>
        <p:txBody>
          <a:bodyPr/>
          <a:lstStyle/>
          <a:p>
            <a:r>
              <a:rPr lang="en-US" dirty="0"/>
              <a:t>Bots are not new</a:t>
            </a:r>
          </a:p>
        </p:txBody>
      </p:sp>
      <p:grpSp>
        <p:nvGrpSpPr>
          <p:cNvPr id="14" name="Group 13">
            <a:extLst>
              <a:ext uri="{FF2B5EF4-FFF2-40B4-BE49-F238E27FC236}">
                <a16:creationId xmlns:a16="http://schemas.microsoft.com/office/drawing/2014/main" id="{3F012F17-E430-47C6-A66C-457CB0879BDA}"/>
              </a:ext>
            </a:extLst>
          </p:cNvPr>
          <p:cNvGrpSpPr/>
          <p:nvPr/>
        </p:nvGrpSpPr>
        <p:grpSpPr>
          <a:xfrm>
            <a:off x="0" y="2317750"/>
            <a:ext cx="1827616" cy="983410"/>
            <a:chOff x="0" y="2317750"/>
            <a:chExt cx="1827616" cy="983410"/>
          </a:xfrm>
        </p:grpSpPr>
        <p:cxnSp>
          <p:nvCxnSpPr>
            <p:cNvPr id="9" name="Straight Connector 8">
              <a:extLst>
                <a:ext uri="{FF2B5EF4-FFF2-40B4-BE49-F238E27FC236}">
                  <a16:creationId xmlns:a16="http://schemas.microsoft.com/office/drawing/2014/main" id="{52D275EF-8168-4076-A79C-5AF3233CD220}"/>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FC1882-3D92-430D-8515-DDA513AE15A8}"/>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F09583F9-8382-4595-9DB3-F62CC13EB89D}"/>
                </a:ext>
              </a:extLst>
            </p:cNvPr>
            <p:cNvSpPr txBox="1"/>
            <p:nvPr/>
          </p:nvSpPr>
          <p:spPr>
            <a:xfrm>
              <a:off x="412505" y="2518310"/>
              <a:ext cx="1390445"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1950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Turing Test</a:t>
              </a:r>
            </a:p>
          </p:txBody>
        </p:sp>
        <p:sp>
          <p:nvSpPr>
            <p:cNvPr id="12" name="TextBox 11">
              <a:extLst>
                <a:ext uri="{FF2B5EF4-FFF2-40B4-BE49-F238E27FC236}">
                  <a16:creationId xmlns:a16="http://schemas.microsoft.com/office/drawing/2014/main" id="{145AE5AB-4740-4F90-8DBE-84AA648133D2}"/>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Computer scientist Alan Turing proposes a test for machine intelligence.</a:t>
              </a:r>
            </a:p>
          </p:txBody>
        </p:sp>
      </p:grpSp>
      <p:grpSp>
        <p:nvGrpSpPr>
          <p:cNvPr id="97" name="Group 96">
            <a:extLst>
              <a:ext uri="{FF2B5EF4-FFF2-40B4-BE49-F238E27FC236}">
                <a16:creationId xmlns:a16="http://schemas.microsoft.com/office/drawing/2014/main" id="{0BF66EE1-34AC-4784-A881-B005E63A7831}"/>
              </a:ext>
            </a:extLst>
          </p:cNvPr>
          <p:cNvGrpSpPr/>
          <p:nvPr/>
        </p:nvGrpSpPr>
        <p:grpSpPr>
          <a:xfrm>
            <a:off x="1146175" y="2317750"/>
            <a:ext cx="1827616" cy="983410"/>
            <a:chOff x="0" y="2317750"/>
            <a:chExt cx="1827616" cy="983410"/>
          </a:xfrm>
        </p:grpSpPr>
        <p:cxnSp>
          <p:nvCxnSpPr>
            <p:cNvPr id="98" name="Straight Connector 97">
              <a:extLst>
                <a:ext uri="{FF2B5EF4-FFF2-40B4-BE49-F238E27FC236}">
                  <a16:creationId xmlns:a16="http://schemas.microsoft.com/office/drawing/2014/main" id="{D967776C-7C99-473B-9A4D-BAD4ED0F672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FF77B11-E460-4573-951F-CB56EBE6DB7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D42D5EDC-BF8E-4CDA-96E5-31F4908B541E}"/>
                </a:ext>
              </a:extLst>
            </p:cNvPr>
            <p:cNvSpPr txBox="1"/>
            <p:nvPr/>
          </p:nvSpPr>
          <p:spPr>
            <a:xfrm>
              <a:off x="543151" y="2518310"/>
              <a:ext cx="1129156"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1955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AI Born</a:t>
              </a:r>
            </a:p>
          </p:txBody>
        </p:sp>
        <p:sp>
          <p:nvSpPr>
            <p:cNvPr id="101" name="TextBox 100">
              <a:extLst>
                <a:ext uri="{FF2B5EF4-FFF2-40B4-BE49-F238E27FC236}">
                  <a16:creationId xmlns:a16="http://schemas.microsoft.com/office/drawing/2014/main" id="{C1451AC8-8EF5-4F97-A7B5-5DFBE03E7343}"/>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Term “Artificial Intelligence” is coined by computer scientist John McCarthy</a:t>
              </a:r>
            </a:p>
          </p:txBody>
        </p:sp>
      </p:grpSp>
      <p:grpSp>
        <p:nvGrpSpPr>
          <p:cNvPr id="17" name="Group 16">
            <a:extLst>
              <a:ext uri="{FF2B5EF4-FFF2-40B4-BE49-F238E27FC236}">
                <a16:creationId xmlns:a16="http://schemas.microsoft.com/office/drawing/2014/main" id="{250DB7A9-8F00-4BDA-92B0-36BB57B5483F}"/>
              </a:ext>
            </a:extLst>
          </p:cNvPr>
          <p:cNvGrpSpPr/>
          <p:nvPr/>
        </p:nvGrpSpPr>
        <p:grpSpPr>
          <a:xfrm>
            <a:off x="2292350" y="1683861"/>
            <a:ext cx="1827616" cy="1714249"/>
            <a:chOff x="2292350" y="1683861"/>
            <a:chExt cx="1827616" cy="1714249"/>
          </a:xfrm>
        </p:grpSpPr>
        <p:grpSp>
          <p:nvGrpSpPr>
            <p:cNvPr id="102" name="Group 101">
              <a:extLst>
                <a:ext uri="{FF2B5EF4-FFF2-40B4-BE49-F238E27FC236}">
                  <a16:creationId xmlns:a16="http://schemas.microsoft.com/office/drawing/2014/main" id="{7F8AB9C7-19AF-4B6C-A89E-EAED18C5E99A}"/>
                </a:ext>
              </a:extLst>
            </p:cNvPr>
            <p:cNvGrpSpPr/>
            <p:nvPr/>
          </p:nvGrpSpPr>
          <p:grpSpPr>
            <a:xfrm>
              <a:off x="2292350" y="2317750"/>
              <a:ext cx="1827616" cy="1080360"/>
              <a:chOff x="0" y="2317750"/>
              <a:chExt cx="1827616" cy="1080360"/>
            </a:xfrm>
          </p:grpSpPr>
          <p:cxnSp>
            <p:nvCxnSpPr>
              <p:cNvPr id="103" name="Straight Connector 102">
                <a:extLst>
                  <a:ext uri="{FF2B5EF4-FFF2-40B4-BE49-F238E27FC236}">
                    <a16:creationId xmlns:a16="http://schemas.microsoft.com/office/drawing/2014/main" id="{7E4A4DD7-4FBC-4A2C-8898-CC22090F9411}"/>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707014-9B38-4760-A3DE-C17D8CD20EB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48B1F075-8A0A-4EC0-8817-17A1F2342B58}"/>
                  </a:ext>
                </a:extLst>
              </p:cNvPr>
              <p:cNvSpPr txBox="1"/>
              <p:nvPr/>
            </p:nvSpPr>
            <p:spPr>
              <a:xfrm>
                <a:off x="523915" y="2518310"/>
                <a:ext cx="116762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1961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Unimate</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0B8B88B0-A3B1-4B59-82F9-589D4983032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First industrial robot,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Unimate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goes to work at GM replacing humans on the assembly line</a:t>
                </a:r>
              </a:p>
            </p:txBody>
          </p:sp>
        </p:grpSp>
        <p:cxnSp>
          <p:nvCxnSpPr>
            <p:cNvPr id="109" name="Straight Connector 108">
              <a:extLst>
                <a:ext uri="{FF2B5EF4-FFF2-40B4-BE49-F238E27FC236}">
                  <a16:creationId xmlns:a16="http://schemas.microsoft.com/office/drawing/2014/main" id="{E91BDF01-923E-4700-A6D3-F6508C8D9A2C}"/>
                </a:ext>
              </a:extLst>
            </p:cNvPr>
            <p:cNvCxnSpPr>
              <a:cxnSpLocks/>
              <a:stCxn id="2052" idx="4"/>
              <a:endCxn id="104"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B599B0F-142C-46A2-8808-137D4D2AA4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0877" y="1683861"/>
              <a:ext cx="45114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18E64176-6BE1-432E-8538-AA302D623CF1}"/>
              </a:ext>
            </a:extLst>
          </p:cNvPr>
          <p:cNvGrpSpPr/>
          <p:nvPr/>
        </p:nvGrpSpPr>
        <p:grpSpPr>
          <a:xfrm>
            <a:off x="3431731" y="1683861"/>
            <a:ext cx="1827616" cy="1714249"/>
            <a:chOff x="2292350" y="1683861"/>
            <a:chExt cx="1827616" cy="1714249"/>
          </a:xfrm>
        </p:grpSpPr>
        <p:grpSp>
          <p:nvGrpSpPr>
            <p:cNvPr id="113" name="Group 112">
              <a:extLst>
                <a:ext uri="{FF2B5EF4-FFF2-40B4-BE49-F238E27FC236}">
                  <a16:creationId xmlns:a16="http://schemas.microsoft.com/office/drawing/2014/main" id="{C0B5C32F-AF5F-477F-A7E8-9883C0F20AAF}"/>
                </a:ext>
              </a:extLst>
            </p:cNvPr>
            <p:cNvGrpSpPr/>
            <p:nvPr/>
          </p:nvGrpSpPr>
          <p:grpSpPr>
            <a:xfrm>
              <a:off x="2292350" y="2317750"/>
              <a:ext cx="1827616" cy="1080360"/>
              <a:chOff x="0" y="2317750"/>
              <a:chExt cx="1827616" cy="1080360"/>
            </a:xfrm>
          </p:grpSpPr>
          <p:cxnSp>
            <p:nvCxnSpPr>
              <p:cNvPr id="116" name="Straight Connector 115">
                <a:extLst>
                  <a:ext uri="{FF2B5EF4-FFF2-40B4-BE49-F238E27FC236}">
                    <a16:creationId xmlns:a16="http://schemas.microsoft.com/office/drawing/2014/main" id="{A2C9D546-1709-49D9-A3C0-E6A53A3FEDB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EF0FEC5-C7FE-429A-ADA3-802EA4AC3F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43A01237-6DED-4BC1-A54B-AC1ED4520D21}"/>
                  </a:ext>
                </a:extLst>
              </p:cNvPr>
              <p:cNvSpPr txBox="1"/>
              <p:nvPr/>
            </p:nvSpPr>
            <p:spPr>
              <a:xfrm>
                <a:off x="628912" y="2518310"/>
                <a:ext cx="95763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Eliza</a:t>
                </a:r>
              </a:p>
            </p:txBody>
          </p:sp>
          <p:sp>
            <p:nvSpPr>
              <p:cNvPr id="119" name="TextBox 118">
                <a:extLst>
                  <a:ext uri="{FF2B5EF4-FFF2-40B4-BE49-F238E27FC236}">
                    <a16:creationId xmlns:a16="http://schemas.microsoft.com/office/drawing/2014/main" id="{68F1EBC2-863E-447C-B510-52EE2687A1C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Pioneering chatbot developed by Joseph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Weizenbaum</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at MIT holds conversations with humans</a:t>
                </a:r>
              </a:p>
            </p:txBody>
          </p:sp>
        </p:grpSp>
        <p:cxnSp>
          <p:nvCxnSpPr>
            <p:cNvPr id="114" name="Straight Connector 113">
              <a:extLst>
                <a:ext uri="{FF2B5EF4-FFF2-40B4-BE49-F238E27FC236}">
                  <a16:creationId xmlns:a16="http://schemas.microsoft.com/office/drawing/2014/main" id="{FAE39BD9-98CF-426F-AA47-1349DB338A04}"/>
                </a:ext>
              </a:extLst>
            </p:cNvPr>
            <p:cNvCxnSpPr>
              <a:cxnSpLocks/>
              <a:stCxn id="115" idx="4"/>
              <a:endCxn id="117"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5" name="Picture 4">
              <a:extLst>
                <a:ext uri="{FF2B5EF4-FFF2-40B4-BE49-F238E27FC236}">
                  <a16:creationId xmlns:a16="http://schemas.microsoft.com/office/drawing/2014/main" id="{35E12302-24C0-4544-AE66-8FDE8CA4FE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22542" y="1683861"/>
              <a:ext cx="447815"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8B83C17-C33E-4680-BDA1-A7D266A06883}"/>
              </a:ext>
            </a:extLst>
          </p:cNvPr>
          <p:cNvGrpSpPr/>
          <p:nvPr/>
        </p:nvGrpSpPr>
        <p:grpSpPr>
          <a:xfrm>
            <a:off x="4569447" y="1683862"/>
            <a:ext cx="1827616" cy="1811198"/>
            <a:chOff x="4569447" y="1683862"/>
            <a:chExt cx="1827616" cy="1811198"/>
          </a:xfrm>
        </p:grpSpPr>
        <p:grpSp>
          <p:nvGrpSpPr>
            <p:cNvPr id="121" name="Group 120">
              <a:extLst>
                <a:ext uri="{FF2B5EF4-FFF2-40B4-BE49-F238E27FC236}">
                  <a16:creationId xmlns:a16="http://schemas.microsoft.com/office/drawing/2014/main" id="{610F9F81-D444-4B42-BCCB-FEBAD4BEF1F3}"/>
                </a:ext>
              </a:extLst>
            </p:cNvPr>
            <p:cNvGrpSpPr/>
            <p:nvPr/>
          </p:nvGrpSpPr>
          <p:grpSpPr>
            <a:xfrm>
              <a:off x="4569447" y="2317750"/>
              <a:ext cx="1827616" cy="1177310"/>
              <a:chOff x="0" y="2317750"/>
              <a:chExt cx="1827616" cy="1177310"/>
            </a:xfrm>
          </p:grpSpPr>
          <p:cxnSp>
            <p:nvCxnSpPr>
              <p:cNvPr id="124" name="Straight Connector 123">
                <a:extLst>
                  <a:ext uri="{FF2B5EF4-FFF2-40B4-BE49-F238E27FC236}">
                    <a16:creationId xmlns:a16="http://schemas.microsoft.com/office/drawing/2014/main" id="{FA645712-136F-4AEE-8865-B2836EBAF37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3143F713-6E09-4A7F-AADA-458EB594153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D5776F57-9C1B-4788-B51F-69A351A96BFD}"/>
                  </a:ext>
                </a:extLst>
              </p:cNvPr>
              <p:cNvSpPr txBox="1"/>
              <p:nvPr/>
            </p:nvSpPr>
            <p:spPr>
              <a:xfrm>
                <a:off x="555976" y="2518310"/>
                <a:ext cx="1103508"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1966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Shakey</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D84B03F8-70D4-41F6-B892-2666CECF1AAE}"/>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The ‘first electronic person’ from Stanford,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Shakey</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was a general-purpose mobile robot which reasoned about its own actions</a:t>
                </a:r>
              </a:p>
            </p:txBody>
          </p:sp>
        </p:grpSp>
        <p:cxnSp>
          <p:nvCxnSpPr>
            <p:cNvPr id="122" name="Straight Connector 121">
              <a:extLst>
                <a:ext uri="{FF2B5EF4-FFF2-40B4-BE49-F238E27FC236}">
                  <a16:creationId xmlns:a16="http://schemas.microsoft.com/office/drawing/2014/main" id="{A18EAC94-D09D-4D0C-BFCF-4A9BA2B041FB}"/>
                </a:ext>
              </a:extLst>
            </p:cNvPr>
            <p:cNvCxnSpPr>
              <a:cxnSpLocks/>
              <a:stCxn id="123" idx="4"/>
              <a:endCxn id="125" idx="0"/>
            </p:cNvCxnSpPr>
            <p:nvPr/>
          </p:nvCxnSpPr>
          <p:spPr>
            <a:xfrm>
              <a:off x="5623510" y="2131918"/>
              <a:ext cx="37" cy="18583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3" name="Picture 4">
              <a:extLst>
                <a:ext uri="{FF2B5EF4-FFF2-40B4-BE49-F238E27FC236}">
                  <a16:creationId xmlns:a16="http://schemas.microsoft.com/office/drawing/2014/main" id="{460A5C9C-72F3-47B6-936C-DF674DF968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74238" y="1683862"/>
              <a:ext cx="498544"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98904E7A-E90A-43D5-811B-07760C08D940}"/>
              </a:ext>
            </a:extLst>
          </p:cNvPr>
          <p:cNvGrpSpPr/>
          <p:nvPr/>
        </p:nvGrpSpPr>
        <p:grpSpPr>
          <a:xfrm>
            <a:off x="5707125" y="1683860"/>
            <a:ext cx="1827616" cy="1908149"/>
            <a:chOff x="2292350" y="1683860"/>
            <a:chExt cx="1827616" cy="1908149"/>
          </a:xfrm>
        </p:grpSpPr>
        <p:grpSp>
          <p:nvGrpSpPr>
            <p:cNvPr id="132" name="Group 131">
              <a:extLst>
                <a:ext uri="{FF2B5EF4-FFF2-40B4-BE49-F238E27FC236}">
                  <a16:creationId xmlns:a16="http://schemas.microsoft.com/office/drawing/2014/main" id="{A0F95822-BAA1-4086-9C29-08894D70C704}"/>
                </a:ext>
              </a:extLst>
            </p:cNvPr>
            <p:cNvGrpSpPr/>
            <p:nvPr/>
          </p:nvGrpSpPr>
          <p:grpSpPr>
            <a:xfrm>
              <a:off x="2292350" y="2317750"/>
              <a:ext cx="1827616" cy="1274259"/>
              <a:chOff x="0" y="2317750"/>
              <a:chExt cx="1827616" cy="1274259"/>
            </a:xfrm>
          </p:grpSpPr>
          <p:cxnSp>
            <p:nvCxnSpPr>
              <p:cNvPr id="135" name="Straight Connector 134">
                <a:extLst>
                  <a:ext uri="{FF2B5EF4-FFF2-40B4-BE49-F238E27FC236}">
                    <a16:creationId xmlns:a16="http://schemas.microsoft.com/office/drawing/2014/main" id="{3565D5BE-8FB6-404A-9B77-8D3430AF96E2}"/>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7E6C969A-5EA5-48AB-991E-C8084388364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30E3442-2409-4DB5-BA0F-2C0C5CC317BF}"/>
                  </a:ext>
                </a:extLst>
              </p:cNvPr>
              <p:cNvSpPr txBox="1"/>
              <p:nvPr/>
            </p:nvSpPr>
            <p:spPr>
              <a:xfrm>
                <a:off x="636126" y="2518310"/>
                <a:ext cx="94320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1977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Zork</a:t>
                </a:r>
              </a:p>
            </p:txBody>
          </p:sp>
          <p:sp>
            <p:nvSpPr>
              <p:cNvPr id="138" name="TextBox 137">
                <a:extLst>
                  <a:ext uri="{FF2B5EF4-FFF2-40B4-BE49-F238E27FC236}">
                    <a16:creationId xmlns:a16="http://schemas.microsoft.com/office/drawing/2014/main" id="{0736DBE6-7D41-4874-A857-14AE4FA02825}"/>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One of the earliest interactive fiction games, included a sophisticated text parser that was not limited to simple verb-noun commands</a:t>
                </a:r>
              </a:p>
            </p:txBody>
          </p:sp>
        </p:grpSp>
        <p:cxnSp>
          <p:nvCxnSpPr>
            <p:cNvPr id="133" name="Straight Connector 132">
              <a:extLst>
                <a:ext uri="{FF2B5EF4-FFF2-40B4-BE49-F238E27FC236}">
                  <a16:creationId xmlns:a16="http://schemas.microsoft.com/office/drawing/2014/main" id="{C46176CF-77F7-4C8F-801C-A58219EF192F}"/>
                </a:ext>
              </a:extLst>
            </p:cNvPr>
            <p:cNvCxnSpPr>
              <a:cxnSpLocks/>
              <a:stCxn id="134" idx="4"/>
              <a:endCxn id="136"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4" name="Picture 4">
              <a:extLst>
                <a:ext uri="{FF2B5EF4-FFF2-40B4-BE49-F238E27FC236}">
                  <a16:creationId xmlns:a16="http://schemas.microsoft.com/office/drawing/2014/main" id="{4784F4CF-5CAE-49BF-B99E-31CAEF2A6B8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22541" y="1683860"/>
              <a:ext cx="448056"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DB24683E-05B1-4271-8C4F-B04B5CE2BAA0}"/>
              </a:ext>
            </a:extLst>
          </p:cNvPr>
          <p:cNvGrpSpPr/>
          <p:nvPr/>
        </p:nvGrpSpPr>
        <p:grpSpPr>
          <a:xfrm>
            <a:off x="6853300" y="1683860"/>
            <a:ext cx="1827616" cy="1714250"/>
            <a:chOff x="2292350" y="1683860"/>
            <a:chExt cx="1827616" cy="1714250"/>
          </a:xfrm>
        </p:grpSpPr>
        <p:grpSp>
          <p:nvGrpSpPr>
            <p:cNvPr id="167" name="Group 166">
              <a:extLst>
                <a:ext uri="{FF2B5EF4-FFF2-40B4-BE49-F238E27FC236}">
                  <a16:creationId xmlns:a16="http://schemas.microsoft.com/office/drawing/2014/main" id="{8172F767-9031-4B72-850C-47195D416A2E}"/>
                </a:ext>
              </a:extLst>
            </p:cNvPr>
            <p:cNvGrpSpPr/>
            <p:nvPr/>
          </p:nvGrpSpPr>
          <p:grpSpPr>
            <a:xfrm>
              <a:off x="2292350" y="2317750"/>
              <a:ext cx="1827616" cy="1080360"/>
              <a:chOff x="0" y="2317750"/>
              <a:chExt cx="1827616" cy="1080360"/>
            </a:xfrm>
          </p:grpSpPr>
          <p:cxnSp>
            <p:nvCxnSpPr>
              <p:cNvPr id="170" name="Straight Connector 169">
                <a:extLst>
                  <a:ext uri="{FF2B5EF4-FFF2-40B4-BE49-F238E27FC236}">
                    <a16:creationId xmlns:a16="http://schemas.microsoft.com/office/drawing/2014/main" id="{B81D0FCD-7F6B-476F-945B-2B42F77EA75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9A224F4-EF1B-4689-A7A4-3135F3D546D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TextBox 171">
                <a:extLst>
                  <a:ext uri="{FF2B5EF4-FFF2-40B4-BE49-F238E27FC236}">
                    <a16:creationId xmlns:a16="http://schemas.microsoft.com/office/drawing/2014/main" id="{07A33A0E-3369-48FA-85F1-12CBD86E5034}"/>
                  </a:ext>
                </a:extLst>
              </p:cNvPr>
              <p:cNvSpPr txBox="1"/>
              <p:nvPr/>
            </p:nvSpPr>
            <p:spPr>
              <a:xfrm>
                <a:off x="467812" y="2518310"/>
                <a:ext cx="1279839"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Deep Blue</a:t>
                </a:r>
              </a:p>
            </p:txBody>
          </p:sp>
          <p:sp>
            <p:nvSpPr>
              <p:cNvPr id="173" name="TextBox 172">
                <a:extLst>
                  <a:ext uri="{FF2B5EF4-FFF2-40B4-BE49-F238E27FC236}">
                    <a16:creationId xmlns:a16="http://schemas.microsoft.com/office/drawing/2014/main" id="{A089E909-71B8-4C28-85B9-3E2923552073}"/>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Deep Blue, a chess-playing computer from IBM defeats world chess champion, Garry Kasparov</a:t>
                </a:r>
              </a:p>
            </p:txBody>
          </p:sp>
        </p:grpSp>
        <p:cxnSp>
          <p:nvCxnSpPr>
            <p:cNvPr id="168" name="Straight Connector 167">
              <a:extLst>
                <a:ext uri="{FF2B5EF4-FFF2-40B4-BE49-F238E27FC236}">
                  <a16:creationId xmlns:a16="http://schemas.microsoft.com/office/drawing/2014/main" id="{C43AA672-9895-4003-A945-881CA42BC69D}"/>
                </a:ext>
              </a:extLst>
            </p:cNvPr>
            <p:cNvCxnSpPr>
              <a:cxnSpLocks/>
              <a:stCxn id="169" idx="4"/>
              <a:endCxn id="171"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9" name="Picture 4">
              <a:extLst>
                <a:ext uri="{FF2B5EF4-FFF2-40B4-BE49-F238E27FC236}">
                  <a16:creationId xmlns:a16="http://schemas.microsoft.com/office/drawing/2014/main" id="{5B242F1F-FA92-4CF9-A5F1-6E936ECE89A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22663" y="1683860"/>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A6D7F371-1B7F-4300-B944-96F59FCB72AF}"/>
              </a:ext>
            </a:extLst>
          </p:cNvPr>
          <p:cNvGrpSpPr/>
          <p:nvPr/>
        </p:nvGrpSpPr>
        <p:grpSpPr>
          <a:xfrm>
            <a:off x="7999356" y="1683616"/>
            <a:ext cx="1827616" cy="1908393"/>
            <a:chOff x="2292350" y="1683616"/>
            <a:chExt cx="1827616" cy="1908393"/>
          </a:xfrm>
        </p:grpSpPr>
        <p:grpSp>
          <p:nvGrpSpPr>
            <p:cNvPr id="180" name="Group 179">
              <a:extLst>
                <a:ext uri="{FF2B5EF4-FFF2-40B4-BE49-F238E27FC236}">
                  <a16:creationId xmlns:a16="http://schemas.microsoft.com/office/drawing/2014/main" id="{009727B0-DB13-4F24-AC2D-0716A09E06C7}"/>
                </a:ext>
              </a:extLst>
            </p:cNvPr>
            <p:cNvGrpSpPr/>
            <p:nvPr/>
          </p:nvGrpSpPr>
          <p:grpSpPr>
            <a:xfrm>
              <a:off x="2292350" y="2317750"/>
              <a:ext cx="1827616" cy="1274259"/>
              <a:chOff x="0" y="2317750"/>
              <a:chExt cx="1827616" cy="1274259"/>
            </a:xfrm>
          </p:grpSpPr>
          <p:cxnSp>
            <p:nvCxnSpPr>
              <p:cNvPr id="183" name="Straight Connector 182">
                <a:extLst>
                  <a:ext uri="{FF2B5EF4-FFF2-40B4-BE49-F238E27FC236}">
                    <a16:creationId xmlns:a16="http://schemas.microsoft.com/office/drawing/2014/main" id="{A5D130D0-2187-4DFE-9FB7-A4774118490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9026AC3-A4FB-4D58-A61A-5AE0CF6C768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TextBox 184">
                <a:extLst>
                  <a:ext uri="{FF2B5EF4-FFF2-40B4-BE49-F238E27FC236}">
                    <a16:creationId xmlns:a16="http://schemas.microsoft.com/office/drawing/2014/main" id="{D17E83C8-86C9-4199-97EC-470A567EC3EA}"/>
                  </a:ext>
                </a:extLst>
              </p:cNvPr>
              <p:cNvSpPr txBox="1"/>
              <p:nvPr/>
            </p:nvSpPr>
            <p:spPr>
              <a:xfrm>
                <a:off x="569603" y="2518310"/>
                <a:ext cx="107625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1998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Kismet</a:t>
                </a:r>
              </a:p>
            </p:txBody>
          </p:sp>
          <p:sp>
            <p:nvSpPr>
              <p:cNvPr id="186" name="TextBox 185">
                <a:extLst>
                  <a:ext uri="{FF2B5EF4-FFF2-40B4-BE49-F238E27FC236}">
                    <a16:creationId xmlns:a16="http://schemas.microsoft.com/office/drawing/2014/main" id="{1E5AC462-61E6-4AFA-AE31-56C2FCA4CA6E}"/>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Cynthia Breazeal at MIT introduces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KISmet</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an emotionally intelligent robot that detects and responds to people’s feelings</a:t>
                </a:r>
              </a:p>
            </p:txBody>
          </p:sp>
        </p:grpSp>
        <p:cxnSp>
          <p:nvCxnSpPr>
            <p:cNvPr id="181" name="Straight Connector 180">
              <a:extLst>
                <a:ext uri="{FF2B5EF4-FFF2-40B4-BE49-F238E27FC236}">
                  <a16:creationId xmlns:a16="http://schemas.microsoft.com/office/drawing/2014/main" id="{309800C4-98B9-40C7-816B-1CB426EC5959}"/>
                </a:ext>
              </a:extLst>
            </p:cNvPr>
            <p:cNvCxnSpPr>
              <a:cxnSpLocks/>
              <a:stCxn id="182" idx="4"/>
              <a:endCxn id="184" idx="0"/>
            </p:cNvCxnSpPr>
            <p:nvPr/>
          </p:nvCxnSpPr>
          <p:spPr>
            <a:xfrm flipH="1">
              <a:off x="3346450" y="2131672"/>
              <a:ext cx="119" cy="18607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2" name="Picture 4">
              <a:extLst>
                <a:ext uri="{FF2B5EF4-FFF2-40B4-BE49-F238E27FC236}">
                  <a16:creationId xmlns:a16="http://schemas.microsoft.com/office/drawing/2014/main" id="{F7F7BD64-26D0-4BD6-974D-A5E4D18C5C5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122663" y="1683616"/>
              <a:ext cx="447811"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C4E49934-A191-491F-B53B-9AE4550386BF}"/>
              </a:ext>
            </a:extLst>
          </p:cNvPr>
          <p:cNvGrpSpPr/>
          <p:nvPr/>
        </p:nvGrpSpPr>
        <p:grpSpPr>
          <a:xfrm>
            <a:off x="9128746" y="1683616"/>
            <a:ext cx="1827616" cy="1811444"/>
            <a:chOff x="2292350" y="1683616"/>
            <a:chExt cx="1827616" cy="1811444"/>
          </a:xfrm>
        </p:grpSpPr>
        <p:grpSp>
          <p:nvGrpSpPr>
            <p:cNvPr id="190" name="Group 189">
              <a:extLst>
                <a:ext uri="{FF2B5EF4-FFF2-40B4-BE49-F238E27FC236}">
                  <a16:creationId xmlns:a16="http://schemas.microsoft.com/office/drawing/2014/main" id="{EEF96B95-5192-4039-B56D-C4EC00767960}"/>
                </a:ext>
              </a:extLst>
            </p:cNvPr>
            <p:cNvGrpSpPr/>
            <p:nvPr/>
          </p:nvGrpSpPr>
          <p:grpSpPr>
            <a:xfrm>
              <a:off x="2292350" y="2317750"/>
              <a:ext cx="1827616" cy="1177310"/>
              <a:chOff x="0" y="2317750"/>
              <a:chExt cx="1827616" cy="1177310"/>
            </a:xfrm>
          </p:grpSpPr>
          <p:cxnSp>
            <p:nvCxnSpPr>
              <p:cNvPr id="193" name="Straight Connector 192">
                <a:extLst>
                  <a:ext uri="{FF2B5EF4-FFF2-40B4-BE49-F238E27FC236}">
                    <a16:creationId xmlns:a16="http://schemas.microsoft.com/office/drawing/2014/main" id="{8B04AF89-9278-4AE1-9E14-C41519C29FFD}"/>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3B955276-40BB-4A5A-A1CC-44B2A1ECA29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3ACE4700-9047-466D-9DC5-5039D8CCC67C}"/>
                  </a:ext>
                </a:extLst>
              </p:cNvPr>
              <p:cNvSpPr txBox="1"/>
              <p:nvPr/>
            </p:nvSpPr>
            <p:spPr>
              <a:xfrm>
                <a:off x="632923" y="2518310"/>
                <a:ext cx="949619"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1999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Aibo</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11E353A9-F413-4229-8DEC-04331FB02821}"/>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Sony launches first consumer robot pet dog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AiBO</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(AI robot) with skills and personality that develop over time</a:t>
                </a:r>
              </a:p>
            </p:txBody>
          </p:sp>
        </p:grpSp>
        <p:cxnSp>
          <p:nvCxnSpPr>
            <p:cNvPr id="191" name="Straight Connector 190">
              <a:extLst>
                <a:ext uri="{FF2B5EF4-FFF2-40B4-BE49-F238E27FC236}">
                  <a16:creationId xmlns:a16="http://schemas.microsoft.com/office/drawing/2014/main" id="{2E194614-EAFA-4019-AE0A-1256FA9AA9D3}"/>
                </a:ext>
              </a:extLst>
            </p:cNvPr>
            <p:cNvCxnSpPr>
              <a:cxnSpLocks/>
              <a:stCxn id="192" idx="4"/>
              <a:endCxn id="194" idx="0"/>
            </p:cNvCxnSpPr>
            <p:nvPr/>
          </p:nvCxnSpPr>
          <p:spPr>
            <a:xfrm flipH="1">
              <a:off x="3346450" y="2131427"/>
              <a:ext cx="119" cy="18632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4">
              <a:extLst>
                <a:ext uri="{FF2B5EF4-FFF2-40B4-BE49-F238E27FC236}">
                  <a16:creationId xmlns:a16="http://schemas.microsoft.com/office/drawing/2014/main" id="{C987D521-8EFC-4232-B7BD-04CB5096197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122663" y="1683616"/>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00" name="Group 199">
            <a:extLst>
              <a:ext uri="{FF2B5EF4-FFF2-40B4-BE49-F238E27FC236}">
                <a16:creationId xmlns:a16="http://schemas.microsoft.com/office/drawing/2014/main" id="{CB0588F6-81FA-4F0F-9C37-3A822E28C41A}"/>
              </a:ext>
            </a:extLst>
          </p:cNvPr>
          <p:cNvGrpSpPr/>
          <p:nvPr/>
        </p:nvGrpSpPr>
        <p:grpSpPr>
          <a:xfrm>
            <a:off x="-24666" y="3818694"/>
            <a:ext cx="1827616" cy="1852776"/>
            <a:chOff x="2292350" y="1642284"/>
            <a:chExt cx="1827616" cy="1852776"/>
          </a:xfrm>
        </p:grpSpPr>
        <p:grpSp>
          <p:nvGrpSpPr>
            <p:cNvPr id="201" name="Group 200">
              <a:extLst>
                <a:ext uri="{FF2B5EF4-FFF2-40B4-BE49-F238E27FC236}">
                  <a16:creationId xmlns:a16="http://schemas.microsoft.com/office/drawing/2014/main" id="{93BE09F6-67BC-4DA4-962E-E6A383A1B19B}"/>
                </a:ext>
              </a:extLst>
            </p:cNvPr>
            <p:cNvGrpSpPr/>
            <p:nvPr/>
          </p:nvGrpSpPr>
          <p:grpSpPr>
            <a:xfrm>
              <a:off x="2292350" y="2317750"/>
              <a:ext cx="1827616" cy="1177310"/>
              <a:chOff x="0" y="2317750"/>
              <a:chExt cx="1827616" cy="1177310"/>
            </a:xfrm>
          </p:grpSpPr>
          <p:cxnSp>
            <p:nvCxnSpPr>
              <p:cNvPr id="204" name="Straight Connector 203">
                <a:extLst>
                  <a:ext uri="{FF2B5EF4-FFF2-40B4-BE49-F238E27FC236}">
                    <a16:creationId xmlns:a16="http://schemas.microsoft.com/office/drawing/2014/main" id="{E270C316-EDA2-4F47-8137-0D8D01D9AA7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A2E83A9E-A48A-427D-9B4E-E9AF0145ADE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2E31BDB6-C295-43A9-B678-715AB1033471}"/>
                  </a:ext>
                </a:extLst>
              </p:cNvPr>
              <p:cNvSpPr txBox="1"/>
              <p:nvPr/>
            </p:nvSpPr>
            <p:spPr>
              <a:xfrm>
                <a:off x="507889" y="2518310"/>
                <a:ext cx="119968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2002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Roomba</a:t>
                </a:r>
              </a:p>
            </p:txBody>
          </p:sp>
          <p:sp>
            <p:nvSpPr>
              <p:cNvPr id="207" name="TextBox 206">
                <a:extLst>
                  <a:ext uri="{FF2B5EF4-FFF2-40B4-BE49-F238E27FC236}">
                    <a16:creationId xmlns:a16="http://schemas.microsoft.com/office/drawing/2014/main" id="{0F2D85C7-0861-42FD-9EFF-0D43C29414D4}"/>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First mass produced autonomous robotic vacuum cleaner from iRobot learns to navigate and clean homes</a:t>
                </a:r>
              </a:p>
            </p:txBody>
          </p:sp>
        </p:grpSp>
        <p:cxnSp>
          <p:nvCxnSpPr>
            <p:cNvPr id="202" name="Straight Connector 201">
              <a:extLst>
                <a:ext uri="{FF2B5EF4-FFF2-40B4-BE49-F238E27FC236}">
                  <a16:creationId xmlns:a16="http://schemas.microsoft.com/office/drawing/2014/main" id="{0449F88B-12A8-4BE9-AF51-DB4AF72968B1}"/>
                </a:ext>
              </a:extLst>
            </p:cNvPr>
            <p:cNvCxnSpPr>
              <a:cxnSpLocks/>
              <a:stCxn id="203" idx="4"/>
              <a:endCxn id="205" idx="0"/>
            </p:cNvCxnSpPr>
            <p:nvPr/>
          </p:nvCxnSpPr>
          <p:spPr>
            <a:xfrm flipH="1">
              <a:off x="3346450" y="2090099"/>
              <a:ext cx="240" cy="227651"/>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3" name="Picture 4">
              <a:extLst>
                <a:ext uri="{FF2B5EF4-FFF2-40B4-BE49-F238E27FC236}">
                  <a16:creationId xmlns:a16="http://schemas.microsoft.com/office/drawing/2014/main" id="{5DA22F7C-7263-4995-A591-E1CA245290C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3122662" y="1642284"/>
              <a:ext cx="44805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11" name="Group 210">
            <a:extLst>
              <a:ext uri="{FF2B5EF4-FFF2-40B4-BE49-F238E27FC236}">
                <a16:creationId xmlns:a16="http://schemas.microsoft.com/office/drawing/2014/main" id="{207DDAD3-145D-4298-A3D0-2BB17ADD3424}"/>
              </a:ext>
            </a:extLst>
          </p:cNvPr>
          <p:cNvGrpSpPr/>
          <p:nvPr/>
        </p:nvGrpSpPr>
        <p:grpSpPr>
          <a:xfrm>
            <a:off x="1121509" y="3818693"/>
            <a:ext cx="1827616" cy="1755827"/>
            <a:chOff x="2292350" y="1642283"/>
            <a:chExt cx="1827616" cy="1755827"/>
          </a:xfrm>
        </p:grpSpPr>
        <p:grpSp>
          <p:nvGrpSpPr>
            <p:cNvPr id="212" name="Group 211">
              <a:extLst>
                <a:ext uri="{FF2B5EF4-FFF2-40B4-BE49-F238E27FC236}">
                  <a16:creationId xmlns:a16="http://schemas.microsoft.com/office/drawing/2014/main" id="{75E7369D-4695-4882-8083-66081FD193C4}"/>
                </a:ext>
              </a:extLst>
            </p:cNvPr>
            <p:cNvGrpSpPr/>
            <p:nvPr/>
          </p:nvGrpSpPr>
          <p:grpSpPr>
            <a:xfrm>
              <a:off x="2292350" y="2317750"/>
              <a:ext cx="1827616" cy="1080360"/>
              <a:chOff x="0" y="2317750"/>
              <a:chExt cx="1827616" cy="1080360"/>
            </a:xfrm>
          </p:grpSpPr>
          <p:cxnSp>
            <p:nvCxnSpPr>
              <p:cNvPr id="215" name="Straight Connector 214">
                <a:extLst>
                  <a:ext uri="{FF2B5EF4-FFF2-40B4-BE49-F238E27FC236}">
                    <a16:creationId xmlns:a16="http://schemas.microsoft.com/office/drawing/2014/main" id="{25E4B0EB-C8EB-480A-9DC6-547DA112DAB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CD35D54A-CC38-499E-ABE7-4DEC0868C1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8730551B-28DA-45E9-8E8F-A774448C1EA1}"/>
                  </a:ext>
                </a:extLst>
              </p:cNvPr>
              <p:cNvSpPr txBox="1"/>
              <p:nvPr/>
            </p:nvSpPr>
            <p:spPr>
              <a:xfrm>
                <a:off x="685823" y="2518310"/>
                <a:ext cx="84382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2011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Siri</a:t>
                </a:r>
              </a:p>
            </p:txBody>
          </p:sp>
          <p:sp>
            <p:nvSpPr>
              <p:cNvPr id="218" name="TextBox 217">
                <a:extLst>
                  <a:ext uri="{FF2B5EF4-FFF2-40B4-BE49-F238E27FC236}">
                    <a16:creationId xmlns:a16="http://schemas.microsoft.com/office/drawing/2014/main" id="{2AC8A1AA-0BEF-4B5F-B7F7-F613BDED04B4}"/>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Apple integrates Siri, an intelligent virtual assistant with a voice interface, into the iPhone 4S</a:t>
                </a:r>
              </a:p>
            </p:txBody>
          </p:sp>
        </p:grpSp>
        <p:cxnSp>
          <p:nvCxnSpPr>
            <p:cNvPr id="213" name="Straight Connector 212">
              <a:extLst>
                <a:ext uri="{FF2B5EF4-FFF2-40B4-BE49-F238E27FC236}">
                  <a16:creationId xmlns:a16="http://schemas.microsoft.com/office/drawing/2014/main" id="{0E717070-EF2C-49EB-A392-F8FFEF1920AB}"/>
                </a:ext>
              </a:extLst>
            </p:cNvPr>
            <p:cNvCxnSpPr>
              <a:cxnSpLocks/>
              <a:stCxn id="214" idx="4"/>
              <a:endCxn id="21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4" name="Picture 4">
              <a:extLst>
                <a:ext uri="{FF2B5EF4-FFF2-40B4-BE49-F238E27FC236}">
                  <a16:creationId xmlns:a16="http://schemas.microsoft.com/office/drawing/2014/main" id="{C54CBAE9-6415-4D2F-B99C-49C12B23DB19}"/>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122662" y="1642283"/>
              <a:ext cx="448056"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1" name="Group 220">
            <a:extLst>
              <a:ext uri="{FF2B5EF4-FFF2-40B4-BE49-F238E27FC236}">
                <a16:creationId xmlns:a16="http://schemas.microsoft.com/office/drawing/2014/main" id="{3A6F2F80-FB01-4312-B437-80D3492D5B53}"/>
              </a:ext>
            </a:extLst>
          </p:cNvPr>
          <p:cNvGrpSpPr/>
          <p:nvPr/>
        </p:nvGrpSpPr>
        <p:grpSpPr>
          <a:xfrm>
            <a:off x="2254396" y="3810896"/>
            <a:ext cx="1827616" cy="1755827"/>
            <a:chOff x="2292350" y="1642283"/>
            <a:chExt cx="1827616" cy="1755827"/>
          </a:xfrm>
        </p:grpSpPr>
        <p:grpSp>
          <p:nvGrpSpPr>
            <p:cNvPr id="222" name="Group 221">
              <a:extLst>
                <a:ext uri="{FF2B5EF4-FFF2-40B4-BE49-F238E27FC236}">
                  <a16:creationId xmlns:a16="http://schemas.microsoft.com/office/drawing/2014/main" id="{10910A50-75C4-4762-97B3-283AC91C4924}"/>
                </a:ext>
              </a:extLst>
            </p:cNvPr>
            <p:cNvGrpSpPr/>
            <p:nvPr/>
          </p:nvGrpSpPr>
          <p:grpSpPr>
            <a:xfrm>
              <a:off x="2292350" y="2317750"/>
              <a:ext cx="1827616" cy="1080360"/>
              <a:chOff x="0" y="2317750"/>
              <a:chExt cx="1827616" cy="1080360"/>
            </a:xfrm>
          </p:grpSpPr>
          <p:cxnSp>
            <p:nvCxnSpPr>
              <p:cNvPr id="225" name="Straight Connector 224">
                <a:extLst>
                  <a:ext uri="{FF2B5EF4-FFF2-40B4-BE49-F238E27FC236}">
                    <a16:creationId xmlns:a16="http://schemas.microsoft.com/office/drawing/2014/main" id="{2680D0EC-6495-4B77-B509-7D2143510F8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6B81576C-D256-4405-B672-01DF50CEF1EA}"/>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E6D9F4FE-33A5-49CB-8C7F-DB920AAB98F5}"/>
                  </a:ext>
                </a:extLst>
              </p:cNvPr>
              <p:cNvSpPr txBox="1"/>
              <p:nvPr/>
            </p:nvSpPr>
            <p:spPr>
              <a:xfrm>
                <a:off x="551972" y="2518310"/>
                <a:ext cx="1111523"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2011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Watson</a:t>
                </a:r>
              </a:p>
            </p:txBody>
          </p:sp>
          <p:sp>
            <p:nvSpPr>
              <p:cNvPr id="228" name="TextBox 227">
                <a:extLst>
                  <a:ext uri="{FF2B5EF4-FFF2-40B4-BE49-F238E27FC236}">
                    <a16:creationId xmlns:a16="http://schemas.microsoft.com/office/drawing/2014/main" id="{C75509C5-35C5-42E2-BCCC-99EC036521B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IBM’s question answering computer Watson wins first place on popular television quiz show Jeopardy</a:t>
                </a:r>
              </a:p>
            </p:txBody>
          </p:sp>
        </p:grpSp>
        <p:cxnSp>
          <p:nvCxnSpPr>
            <p:cNvPr id="223" name="Straight Connector 222">
              <a:extLst>
                <a:ext uri="{FF2B5EF4-FFF2-40B4-BE49-F238E27FC236}">
                  <a16:creationId xmlns:a16="http://schemas.microsoft.com/office/drawing/2014/main" id="{26185F03-CA70-4028-95CA-3975734C56EA}"/>
                </a:ext>
              </a:extLst>
            </p:cNvPr>
            <p:cNvCxnSpPr>
              <a:cxnSpLocks/>
              <a:stCxn id="224" idx="4"/>
              <a:endCxn id="22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4" name="Picture 4">
              <a:extLst>
                <a:ext uri="{FF2B5EF4-FFF2-40B4-BE49-F238E27FC236}">
                  <a16:creationId xmlns:a16="http://schemas.microsoft.com/office/drawing/2014/main" id="{1295D0FD-58C3-44EB-AF5D-6B2F948EAA1C}"/>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124670" y="1642283"/>
              <a:ext cx="444039"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9" name="Group 228">
            <a:extLst>
              <a:ext uri="{FF2B5EF4-FFF2-40B4-BE49-F238E27FC236}">
                <a16:creationId xmlns:a16="http://schemas.microsoft.com/office/drawing/2014/main" id="{A47E2D54-E0A1-4575-9166-51526785158D}"/>
              </a:ext>
            </a:extLst>
          </p:cNvPr>
          <p:cNvGrpSpPr/>
          <p:nvPr/>
        </p:nvGrpSpPr>
        <p:grpSpPr>
          <a:xfrm>
            <a:off x="5671463" y="3800015"/>
            <a:ext cx="1879903" cy="1844980"/>
            <a:chOff x="2292350" y="1650080"/>
            <a:chExt cx="1879903" cy="1844980"/>
          </a:xfrm>
        </p:grpSpPr>
        <p:grpSp>
          <p:nvGrpSpPr>
            <p:cNvPr id="230" name="Group 229">
              <a:extLst>
                <a:ext uri="{FF2B5EF4-FFF2-40B4-BE49-F238E27FC236}">
                  <a16:creationId xmlns:a16="http://schemas.microsoft.com/office/drawing/2014/main" id="{326603E8-B677-4E6A-9B7B-8BACD4C9BA4F}"/>
                </a:ext>
              </a:extLst>
            </p:cNvPr>
            <p:cNvGrpSpPr/>
            <p:nvPr/>
          </p:nvGrpSpPr>
          <p:grpSpPr>
            <a:xfrm>
              <a:off x="2292350" y="2317750"/>
              <a:ext cx="1879903" cy="1177310"/>
              <a:chOff x="0" y="2317750"/>
              <a:chExt cx="1879903" cy="1177310"/>
            </a:xfrm>
          </p:grpSpPr>
          <p:cxnSp>
            <p:nvCxnSpPr>
              <p:cNvPr id="237" name="Straight Connector 236">
                <a:extLst>
                  <a:ext uri="{FF2B5EF4-FFF2-40B4-BE49-F238E27FC236}">
                    <a16:creationId xmlns:a16="http://schemas.microsoft.com/office/drawing/2014/main" id="{05FCD0CD-6754-4DEC-84CD-FDA076A626F4}"/>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D3A04ACA-1668-42A9-AE77-9F95DA4F0E9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TextBox 238">
                <a:extLst>
                  <a:ext uri="{FF2B5EF4-FFF2-40B4-BE49-F238E27FC236}">
                    <a16:creationId xmlns:a16="http://schemas.microsoft.com/office/drawing/2014/main" id="{E99948DE-8B17-41A4-95C0-8DF4D6FFF344}"/>
                  </a:ext>
                </a:extLst>
              </p:cNvPr>
              <p:cNvSpPr txBox="1"/>
              <p:nvPr/>
            </p:nvSpPr>
            <p:spPr>
              <a:xfrm>
                <a:off x="335569" y="2518310"/>
                <a:ext cx="154433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2015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Project Oxford</a:t>
                </a:r>
              </a:p>
            </p:txBody>
          </p:sp>
          <p:sp>
            <p:nvSpPr>
              <p:cNvPr id="240" name="TextBox 239">
                <a:extLst>
                  <a:ext uri="{FF2B5EF4-FFF2-40B4-BE49-F238E27FC236}">
                    <a16:creationId xmlns:a16="http://schemas.microsoft.com/office/drawing/2014/main" id="{73EA6EE0-704A-480C-A16E-EC01E0D5473B}"/>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Microsoft releases Project Oxford, a collection of tools that allow developers to integrate AI capabilities into their apps.</a:t>
                </a:r>
              </a:p>
            </p:txBody>
          </p:sp>
        </p:grpSp>
        <p:cxnSp>
          <p:nvCxnSpPr>
            <p:cNvPr id="231" name="Straight Connector 230">
              <a:extLst>
                <a:ext uri="{FF2B5EF4-FFF2-40B4-BE49-F238E27FC236}">
                  <a16:creationId xmlns:a16="http://schemas.microsoft.com/office/drawing/2014/main" id="{958102B2-8DDC-48B6-B0FD-8E1B8377C0AE}"/>
                </a:ext>
              </a:extLst>
            </p:cNvPr>
            <p:cNvCxnSpPr>
              <a:cxnSpLocks/>
              <a:stCxn id="232" idx="4"/>
              <a:endCxn id="238"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2" name="Picture 4">
              <a:extLst>
                <a:ext uri="{FF2B5EF4-FFF2-40B4-BE49-F238E27FC236}">
                  <a16:creationId xmlns:a16="http://schemas.microsoft.com/office/drawing/2014/main" id="{5A12EBD3-C8D5-408D-954C-630DD66D6709}"/>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124670" y="1650080"/>
              <a:ext cx="444039"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1" name="Group 240">
            <a:extLst>
              <a:ext uri="{FF2B5EF4-FFF2-40B4-BE49-F238E27FC236}">
                <a16:creationId xmlns:a16="http://schemas.microsoft.com/office/drawing/2014/main" id="{CFD054D7-8BE0-4C09-B561-D5988ABD4129}"/>
              </a:ext>
            </a:extLst>
          </p:cNvPr>
          <p:cNvGrpSpPr/>
          <p:nvPr/>
        </p:nvGrpSpPr>
        <p:grpSpPr>
          <a:xfrm>
            <a:off x="6820387" y="3800015"/>
            <a:ext cx="1827616" cy="1748030"/>
            <a:chOff x="2292350" y="1650080"/>
            <a:chExt cx="1827616" cy="1748030"/>
          </a:xfrm>
        </p:grpSpPr>
        <p:grpSp>
          <p:nvGrpSpPr>
            <p:cNvPr id="242" name="Group 241">
              <a:extLst>
                <a:ext uri="{FF2B5EF4-FFF2-40B4-BE49-F238E27FC236}">
                  <a16:creationId xmlns:a16="http://schemas.microsoft.com/office/drawing/2014/main" id="{A8569F30-E77D-4351-B293-844F2333C294}"/>
                </a:ext>
              </a:extLst>
            </p:cNvPr>
            <p:cNvGrpSpPr/>
            <p:nvPr/>
          </p:nvGrpSpPr>
          <p:grpSpPr>
            <a:xfrm>
              <a:off x="2292350" y="2317750"/>
              <a:ext cx="1827616" cy="1080360"/>
              <a:chOff x="0" y="2317750"/>
              <a:chExt cx="1827616" cy="1080360"/>
            </a:xfrm>
          </p:grpSpPr>
          <p:cxnSp>
            <p:nvCxnSpPr>
              <p:cNvPr id="245" name="Straight Connector 244">
                <a:extLst>
                  <a:ext uri="{FF2B5EF4-FFF2-40B4-BE49-F238E27FC236}">
                    <a16:creationId xmlns:a16="http://schemas.microsoft.com/office/drawing/2014/main" id="{A07856A2-42A3-4397-950F-597CA258A5E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25079E9E-C586-4E6F-99A7-1227726782DD}"/>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TextBox 246">
                <a:extLst>
                  <a:ext uri="{FF2B5EF4-FFF2-40B4-BE49-F238E27FC236}">
                    <a16:creationId xmlns:a16="http://schemas.microsoft.com/office/drawing/2014/main" id="{6FCBA5E8-F89B-4A5A-8A9A-004308072291}"/>
                  </a:ext>
                </a:extLst>
              </p:cNvPr>
              <p:cNvSpPr txBox="1"/>
              <p:nvPr/>
            </p:nvSpPr>
            <p:spPr>
              <a:xfrm>
                <a:off x="660979" y="2518310"/>
                <a:ext cx="89351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2016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Tay</a:t>
                </a:r>
              </a:p>
            </p:txBody>
          </p:sp>
          <p:sp>
            <p:nvSpPr>
              <p:cNvPr id="248" name="TextBox 247">
                <a:extLst>
                  <a:ext uri="{FF2B5EF4-FFF2-40B4-BE49-F238E27FC236}">
                    <a16:creationId xmlns:a16="http://schemas.microsoft.com/office/drawing/2014/main" id="{E807558E-674A-4ED7-BA2E-0134564AE36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Microsoft’s chatbot Tay goes rogue on social media making inflammatory and offensive racist comments</a:t>
                </a:r>
              </a:p>
            </p:txBody>
          </p:sp>
        </p:grpSp>
        <p:cxnSp>
          <p:nvCxnSpPr>
            <p:cNvPr id="243" name="Straight Connector 242">
              <a:extLst>
                <a:ext uri="{FF2B5EF4-FFF2-40B4-BE49-F238E27FC236}">
                  <a16:creationId xmlns:a16="http://schemas.microsoft.com/office/drawing/2014/main" id="{45265539-2CB6-4954-A2F0-180CFE3785D8}"/>
                </a:ext>
              </a:extLst>
            </p:cNvPr>
            <p:cNvCxnSpPr>
              <a:cxnSpLocks/>
              <a:stCxn id="244" idx="4"/>
              <a:endCxn id="246"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4" name="Picture 4">
              <a:extLst>
                <a:ext uri="{FF2B5EF4-FFF2-40B4-BE49-F238E27FC236}">
                  <a16:creationId xmlns:a16="http://schemas.microsoft.com/office/drawing/2014/main" id="{A3316E76-0066-46B7-87B9-B5898924F322}"/>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9" name="Group 248">
            <a:extLst>
              <a:ext uri="{FF2B5EF4-FFF2-40B4-BE49-F238E27FC236}">
                <a16:creationId xmlns:a16="http://schemas.microsoft.com/office/drawing/2014/main" id="{47394299-ABDE-4AB6-8358-D7D0A6B77452}"/>
              </a:ext>
            </a:extLst>
          </p:cNvPr>
          <p:cNvGrpSpPr/>
          <p:nvPr/>
        </p:nvGrpSpPr>
        <p:grpSpPr>
          <a:xfrm>
            <a:off x="3401154" y="3810896"/>
            <a:ext cx="1827616" cy="1748030"/>
            <a:chOff x="2292350" y="1650080"/>
            <a:chExt cx="1827616" cy="1748030"/>
          </a:xfrm>
        </p:grpSpPr>
        <p:grpSp>
          <p:nvGrpSpPr>
            <p:cNvPr id="250" name="Group 249">
              <a:extLst>
                <a:ext uri="{FF2B5EF4-FFF2-40B4-BE49-F238E27FC236}">
                  <a16:creationId xmlns:a16="http://schemas.microsoft.com/office/drawing/2014/main" id="{CE60D10C-F90B-44C7-8157-9EFF4FA2474A}"/>
                </a:ext>
              </a:extLst>
            </p:cNvPr>
            <p:cNvGrpSpPr/>
            <p:nvPr/>
          </p:nvGrpSpPr>
          <p:grpSpPr>
            <a:xfrm>
              <a:off x="2292350" y="2317750"/>
              <a:ext cx="1827616" cy="1080360"/>
              <a:chOff x="0" y="2317750"/>
              <a:chExt cx="1827616" cy="1080360"/>
            </a:xfrm>
          </p:grpSpPr>
          <p:cxnSp>
            <p:nvCxnSpPr>
              <p:cNvPr id="253" name="Straight Connector 252">
                <a:extLst>
                  <a:ext uri="{FF2B5EF4-FFF2-40B4-BE49-F238E27FC236}">
                    <a16:creationId xmlns:a16="http://schemas.microsoft.com/office/drawing/2014/main" id="{89F4B004-1D60-4E35-B8DE-A956466A07F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376C8F60-2911-408E-92DA-C7EFED04939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05F29E8E-2709-42D2-91C2-31D8BADE7458}"/>
                  </a:ext>
                </a:extLst>
              </p:cNvPr>
              <p:cNvSpPr txBox="1"/>
              <p:nvPr/>
            </p:nvSpPr>
            <p:spPr>
              <a:xfrm>
                <a:off x="548769" y="2518310"/>
                <a:ext cx="1117935"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a:t>
                </a:r>
              </a:p>
            </p:txBody>
          </p:sp>
          <p:sp>
            <p:nvSpPr>
              <p:cNvPr id="256" name="TextBox 255">
                <a:extLst>
                  <a:ext uri="{FF2B5EF4-FFF2-40B4-BE49-F238E27FC236}">
                    <a16:creationId xmlns:a16="http://schemas.microsoft.com/office/drawing/2014/main" id="{A3DD33F1-E6EB-41F7-B607-C389616DCD18}"/>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Goostman</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 chatbot passes the Turing Test with a third of judges believing Eugene is human</a:t>
                </a:r>
              </a:p>
            </p:txBody>
          </p:sp>
        </p:grpSp>
        <p:cxnSp>
          <p:nvCxnSpPr>
            <p:cNvPr id="251" name="Straight Connector 250">
              <a:extLst>
                <a:ext uri="{FF2B5EF4-FFF2-40B4-BE49-F238E27FC236}">
                  <a16:creationId xmlns:a16="http://schemas.microsoft.com/office/drawing/2014/main" id="{88AD53CC-D6B4-4951-9742-4C204A5D7C7E}"/>
                </a:ext>
              </a:extLst>
            </p:cNvPr>
            <p:cNvCxnSpPr>
              <a:cxnSpLocks/>
              <a:stCxn id="252" idx="4"/>
              <a:endCxn id="254"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2" name="Picture 4">
              <a:extLst>
                <a:ext uri="{FF2B5EF4-FFF2-40B4-BE49-F238E27FC236}">
                  <a16:creationId xmlns:a16="http://schemas.microsoft.com/office/drawing/2014/main" id="{10E26894-7A18-4ADF-A335-982D2F05682A}"/>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8F699AE-E18A-49D4-914A-538BB208CD6B}"/>
              </a:ext>
            </a:extLst>
          </p:cNvPr>
          <p:cNvGrpSpPr/>
          <p:nvPr/>
        </p:nvGrpSpPr>
        <p:grpSpPr>
          <a:xfrm>
            <a:off x="4543530" y="3818695"/>
            <a:ext cx="1827616" cy="1733630"/>
            <a:chOff x="2292350" y="1664480"/>
            <a:chExt cx="1827616" cy="1733630"/>
          </a:xfrm>
        </p:grpSpPr>
        <p:grpSp>
          <p:nvGrpSpPr>
            <p:cNvPr id="258" name="Group 257">
              <a:extLst>
                <a:ext uri="{FF2B5EF4-FFF2-40B4-BE49-F238E27FC236}">
                  <a16:creationId xmlns:a16="http://schemas.microsoft.com/office/drawing/2014/main" id="{893D5C3A-DAAD-4ECD-8AE9-BA1804AF8790}"/>
                </a:ext>
              </a:extLst>
            </p:cNvPr>
            <p:cNvGrpSpPr/>
            <p:nvPr/>
          </p:nvGrpSpPr>
          <p:grpSpPr>
            <a:xfrm>
              <a:off x="2292350" y="2317750"/>
              <a:ext cx="1827616" cy="1080360"/>
              <a:chOff x="0" y="2317750"/>
              <a:chExt cx="1827616" cy="1080360"/>
            </a:xfrm>
          </p:grpSpPr>
          <p:cxnSp>
            <p:nvCxnSpPr>
              <p:cNvPr id="261" name="Straight Connector 260">
                <a:extLst>
                  <a:ext uri="{FF2B5EF4-FFF2-40B4-BE49-F238E27FC236}">
                    <a16:creationId xmlns:a16="http://schemas.microsoft.com/office/drawing/2014/main" id="{DFF28E9D-5D58-48CB-A788-66BF6F00546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808C302C-2AFA-44F8-ACB5-024610169DF1}"/>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TextBox 262">
                <a:extLst>
                  <a:ext uri="{FF2B5EF4-FFF2-40B4-BE49-F238E27FC236}">
                    <a16:creationId xmlns:a16="http://schemas.microsoft.com/office/drawing/2014/main" id="{55BB32D3-E639-4D94-8B11-EC0BA84B8821}"/>
                  </a:ext>
                </a:extLst>
              </p:cNvPr>
              <p:cNvSpPr txBox="1"/>
              <p:nvPr/>
            </p:nvSpPr>
            <p:spPr>
              <a:xfrm>
                <a:off x="603272" y="2518310"/>
                <a:ext cx="100893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Alexa</a:t>
                </a:r>
              </a:p>
            </p:txBody>
          </p:sp>
          <p:sp>
            <p:nvSpPr>
              <p:cNvPr id="264" name="TextBox 263">
                <a:extLst>
                  <a:ext uri="{FF2B5EF4-FFF2-40B4-BE49-F238E27FC236}">
                    <a16:creationId xmlns:a16="http://schemas.microsoft.com/office/drawing/2014/main" id="{8711F944-F37B-45CC-8F68-992CA7640A6F}"/>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Goostman</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 chatbot passes the Turing Test with a third of judges believing Eugene is human</a:t>
                </a:r>
              </a:p>
            </p:txBody>
          </p:sp>
        </p:grpSp>
        <p:cxnSp>
          <p:nvCxnSpPr>
            <p:cNvPr id="259" name="Straight Connector 258">
              <a:extLst>
                <a:ext uri="{FF2B5EF4-FFF2-40B4-BE49-F238E27FC236}">
                  <a16:creationId xmlns:a16="http://schemas.microsoft.com/office/drawing/2014/main" id="{220F2953-2271-4861-9C96-D36B57D5210D}"/>
                </a:ext>
              </a:extLst>
            </p:cNvPr>
            <p:cNvCxnSpPr>
              <a:cxnSpLocks/>
              <a:stCxn id="260" idx="4"/>
              <a:endCxn id="262" idx="0"/>
            </p:cNvCxnSpPr>
            <p:nvPr/>
          </p:nvCxnSpPr>
          <p:spPr>
            <a:xfrm flipH="1">
              <a:off x="3346450" y="2108516"/>
              <a:ext cx="240" cy="20923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0" name="Picture 4">
              <a:extLst>
                <a:ext uri="{FF2B5EF4-FFF2-40B4-BE49-F238E27FC236}">
                  <a16:creationId xmlns:a16="http://schemas.microsoft.com/office/drawing/2014/main" id="{17FA6BAD-755F-407B-BB04-A32CC1898F9E}"/>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128571" y="16644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67" name="Group 266">
            <a:extLst>
              <a:ext uri="{FF2B5EF4-FFF2-40B4-BE49-F238E27FC236}">
                <a16:creationId xmlns:a16="http://schemas.microsoft.com/office/drawing/2014/main" id="{A0BD9868-21BA-4A53-9637-F33687BE1A44}"/>
              </a:ext>
            </a:extLst>
          </p:cNvPr>
          <p:cNvGrpSpPr/>
          <p:nvPr/>
        </p:nvGrpSpPr>
        <p:grpSpPr>
          <a:xfrm>
            <a:off x="7959121" y="3800014"/>
            <a:ext cx="1827616" cy="1840329"/>
            <a:chOff x="2292350" y="1654731"/>
            <a:chExt cx="1827616" cy="1840329"/>
          </a:xfrm>
        </p:grpSpPr>
        <p:grpSp>
          <p:nvGrpSpPr>
            <p:cNvPr id="274" name="Group 273">
              <a:extLst>
                <a:ext uri="{FF2B5EF4-FFF2-40B4-BE49-F238E27FC236}">
                  <a16:creationId xmlns:a16="http://schemas.microsoft.com/office/drawing/2014/main" id="{5A427A7A-CD42-4B21-B772-35A00DD40F1B}"/>
                </a:ext>
              </a:extLst>
            </p:cNvPr>
            <p:cNvGrpSpPr/>
            <p:nvPr/>
          </p:nvGrpSpPr>
          <p:grpSpPr>
            <a:xfrm>
              <a:off x="2292350" y="2317750"/>
              <a:ext cx="1827616" cy="1177310"/>
              <a:chOff x="0" y="2317750"/>
              <a:chExt cx="1827616" cy="1177310"/>
            </a:xfrm>
          </p:grpSpPr>
          <p:cxnSp>
            <p:nvCxnSpPr>
              <p:cNvPr id="283" name="Straight Connector 282">
                <a:extLst>
                  <a:ext uri="{FF2B5EF4-FFF2-40B4-BE49-F238E27FC236}">
                    <a16:creationId xmlns:a16="http://schemas.microsoft.com/office/drawing/2014/main" id="{87B23057-A8E9-4114-BB1F-7EFC2D6A5FD8}"/>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4DD8DA83-907B-4CC7-B785-06A62D2CDC7F}"/>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extBox 284">
                <a:extLst>
                  <a:ext uri="{FF2B5EF4-FFF2-40B4-BE49-F238E27FC236}">
                    <a16:creationId xmlns:a16="http://schemas.microsoft.com/office/drawing/2014/main" id="{0CD5FF45-3E0D-4296-A05B-64A671A4D3FC}"/>
                  </a:ext>
                </a:extLst>
              </p:cNvPr>
              <p:cNvSpPr txBox="1"/>
              <p:nvPr/>
            </p:nvSpPr>
            <p:spPr>
              <a:xfrm>
                <a:off x="509496" y="2518310"/>
                <a:ext cx="119648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AlphaGo</a:t>
                </a:r>
              </a:p>
            </p:txBody>
          </p:sp>
          <p:sp>
            <p:nvSpPr>
              <p:cNvPr id="286" name="TextBox 285">
                <a:extLst>
                  <a:ext uri="{FF2B5EF4-FFF2-40B4-BE49-F238E27FC236}">
                    <a16:creationId xmlns:a16="http://schemas.microsoft.com/office/drawing/2014/main" id="{E284BBD4-331E-4EB1-9430-629201CD8659}"/>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Google’s AlphaGo beats world champion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Ke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Jie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in the complex game of Go, notable for its vast number (2*170) of possible positions</a:t>
                </a:r>
              </a:p>
            </p:txBody>
          </p:sp>
        </p:grpSp>
        <p:cxnSp>
          <p:nvCxnSpPr>
            <p:cNvPr id="275" name="Straight Connector 274">
              <a:extLst>
                <a:ext uri="{FF2B5EF4-FFF2-40B4-BE49-F238E27FC236}">
                  <a16:creationId xmlns:a16="http://schemas.microsoft.com/office/drawing/2014/main" id="{75C4C62B-E51D-42C0-8577-9E95C5BECB34}"/>
                </a:ext>
              </a:extLst>
            </p:cNvPr>
            <p:cNvCxnSpPr>
              <a:cxnSpLocks/>
              <a:stCxn id="282" idx="4"/>
              <a:endCxn id="284" idx="0"/>
            </p:cNvCxnSpPr>
            <p:nvPr/>
          </p:nvCxnSpPr>
          <p:spPr>
            <a:xfrm flipH="1">
              <a:off x="3346450" y="2101848"/>
              <a:ext cx="240" cy="21590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2" name="Picture 4">
              <a:extLst>
                <a:ext uri="{FF2B5EF4-FFF2-40B4-BE49-F238E27FC236}">
                  <a16:creationId xmlns:a16="http://schemas.microsoft.com/office/drawing/2014/main" id="{A44DA122-333A-4EF5-BA35-3D1DBC056136}"/>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3128571" y="1654731"/>
              <a:ext cx="436237" cy="44711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A89A7C0-FAAC-48C3-B4C7-B6C58476EE31}"/>
              </a:ext>
            </a:extLst>
          </p:cNvPr>
          <p:cNvSpPr txBox="1"/>
          <p:nvPr/>
        </p:nvSpPr>
        <p:spPr>
          <a:xfrm>
            <a:off x="0" y="5855717"/>
            <a:ext cx="2706510"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lumMod val="75000"/>
                  </a:prstClr>
                </a:solidFill>
                <a:effectLst/>
                <a:uLnTx/>
                <a:uFillTx/>
                <a:latin typeface="Segoe UI"/>
                <a:ea typeface="+mn-ea"/>
                <a:cs typeface="+mn-cs"/>
              </a:rPr>
              <a:t>source:</a:t>
            </a:r>
            <a:r>
              <a:rPr kumimoji="0" lang="en-US" sz="1000" b="0" i="0" u="none" strike="noStrike" kern="1200" cap="none" spc="0" normalizeH="0" baseline="0" noProof="0" dirty="0">
                <a:ln>
                  <a:noFill/>
                </a:ln>
                <a:solidFill>
                  <a:prstClr val="white">
                    <a:lumMod val="75000"/>
                  </a:prstClr>
                </a:solidFill>
                <a:effectLst/>
                <a:uLnTx/>
                <a:uFillTx/>
                <a:latin typeface="Segoe UI"/>
                <a:ea typeface="+mn-ea"/>
                <a:cs typeface="+mn-cs"/>
              </a:rPr>
              <a:t> </a:t>
            </a:r>
            <a:r>
              <a:rPr kumimoji="0" lang="en-US" sz="1000" b="0" i="1" u="none" strike="noStrike" kern="1200" cap="none" spc="0" normalizeH="0" baseline="0" noProof="0" dirty="0">
                <a:ln>
                  <a:noFill/>
                </a:ln>
                <a:solidFill>
                  <a:prstClr val="white">
                    <a:lumMod val="75000"/>
                  </a:prstClr>
                </a:solidFill>
                <a:effectLst/>
                <a:uLnTx/>
                <a:uFillTx/>
                <a:latin typeface="Segoe UI"/>
                <a:ea typeface="+mn-ea"/>
                <a:cs typeface="+mn-cs"/>
              </a:rPr>
              <a:t>https://digitalintelligencetoday.com</a:t>
            </a:r>
          </a:p>
        </p:txBody>
      </p:sp>
    </p:spTree>
    <p:extLst>
      <p:ext uri="{BB962C8B-B14F-4D97-AF65-F5344CB8AC3E}">
        <p14:creationId xmlns:p14="http://schemas.microsoft.com/office/powerpoint/2010/main" val="211385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fade">
                                      <p:cBhvr>
                                        <p:cTn id="55" dur="500"/>
                                        <p:tgtEl>
                                          <p:spTgt spid="24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fade">
                                      <p:cBhvr>
                                        <p:cTn id="59" dur="500"/>
                                        <p:tgtEl>
                                          <p:spTgt spid="2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500"/>
                                        <p:tgtEl>
                                          <p:spTgt spid="22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500"/>
                                        <p:tgtEl>
                                          <p:spTgt spid="24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fade">
                                      <p:cBhvr>
                                        <p:cTn id="7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Key scenarios for bots</a:t>
            </a:r>
          </a:p>
          <a:p>
            <a:pPr fontAlgn="ctr"/>
            <a:r>
              <a:rPr lang="en-US" sz="2800" strike="sngStrike" dirty="0"/>
              <a:t>Common patterns</a:t>
            </a:r>
          </a:p>
          <a:p>
            <a:pPr fontAlgn="ctr"/>
            <a:r>
              <a:rPr lang="en-US" sz="2800" dirty="0"/>
              <a:t>New Bot Framework SDK</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356407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bg2"/>
                </a:solidFill>
                <a:effectLst/>
                <a:uLnTx/>
                <a:uFillTx/>
                <a:latin typeface="Segoe UI Light"/>
                <a:ea typeface="+mn-ea"/>
                <a:cs typeface="+mn-cs"/>
              </a:rPr>
              <a:t>Example: Hotel concierge service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Commerce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Graphic 1">
            <a:extLst>
              <a:ext uri="{FF2B5EF4-FFF2-40B4-BE49-F238E27FC236}">
                <a16:creationId xmlns:a16="http://schemas.microsoft.com/office/drawing/2014/main" id="{A3C63201-57FC-4D23-9E67-5EE8DBF9E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0542" y="1363028"/>
            <a:ext cx="6579431" cy="5077722"/>
          </a:xfrm>
          <a:prstGeom prst="rect">
            <a:avLst/>
          </a:prstGeom>
        </p:spPr>
      </p:pic>
      <p:sp>
        <p:nvSpPr>
          <p:cNvPr id="8" name="Text Placeholder 5">
            <a:extLst>
              <a:ext uri="{FF2B5EF4-FFF2-40B4-BE49-F238E27FC236}">
                <a16:creationId xmlns:a16="http://schemas.microsoft.com/office/drawing/2014/main" id="{9A319245-57CA-4826-9912-0977DB35B5CE}"/>
              </a:ext>
            </a:extLst>
          </p:cNvPr>
          <p:cNvSpPr txBox="1">
            <a:spLocks/>
          </p:cNvSpPr>
          <p:nvPr/>
        </p:nvSpPr>
        <p:spPr>
          <a:xfrm>
            <a:off x="0" y="3259442"/>
            <a:ext cx="2188869" cy="1023357"/>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1. The customer uses the hotel mobile app</a:t>
            </a:r>
          </a:p>
        </p:txBody>
      </p:sp>
      <p:sp>
        <p:nvSpPr>
          <p:cNvPr id="9" name="Text Placeholder 5">
            <a:extLst>
              <a:ext uri="{FF2B5EF4-FFF2-40B4-BE49-F238E27FC236}">
                <a16:creationId xmlns:a16="http://schemas.microsoft.com/office/drawing/2014/main" id="{DBA97CB1-0EAE-406F-A67B-F7DE853C52B8}"/>
              </a:ext>
            </a:extLst>
          </p:cNvPr>
          <p:cNvSpPr txBox="1">
            <a:spLocks/>
          </p:cNvSpPr>
          <p:nvPr/>
        </p:nvSpPr>
        <p:spPr>
          <a:xfrm>
            <a:off x="1225751" y="1735415"/>
            <a:ext cx="2188869" cy="1023357"/>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2. Using Azure AD B2C, the user authenticates</a:t>
            </a:r>
          </a:p>
        </p:txBody>
      </p:sp>
      <p:sp>
        <p:nvSpPr>
          <p:cNvPr id="10" name="Text Placeholder 5">
            <a:extLst>
              <a:ext uri="{FF2B5EF4-FFF2-40B4-BE49-F238E27FC236}">
                <a16:creationId xmlns:a16="http://schemas.microsoft.com/office/drawing/2014/main" id="{70416FF3-A137-4D71-86C4-CD97D1DBB381}"/>
              </a:ext>
            </a:extLst>
          </p:cNvPr>
          <p:cNvSpPr txBox="1">
            <a:spLocks/>
          </p:cNvSpPr>
          <p:nvPr/>
        </p:nvSpPr>
        <p:spPr>
          <a:xfrm>
            <a:off x="5180052" y="205564"/>
            <a:ext cx="2323880" cy="1300356"/>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3. Using the bot in the mobile app, user requests </a:t>
            </a:r>
            <a:r>
              <a:rPr kumimoji="0" lang="en-US" sz="2000" b="0" i="0" u="none" strike="noStrike" kern="1200" cap="none" spc="0" normalizeH="0" baseline="0" noProof="0" dirty="0">
                <a:ln>
                  <a:noFill/>
                </a:ln>
                <a:solidFill>
                  <a:schemeClr val="bg2"/>
                </a:solidFill>
                <a:effectLst/>
                <a:uLnTx/>
                <a:uFillTx/>
                <a:latin typeface="Segoe UI Light"/>
                <a:ea typeface="+mn-ea"/>
                <a:cs typeface="+mn-cs"/>
              </a:rPr>
              <a:t>information</a:t>
            </a:r>
          </a:p>
        </p:txBody>
      </p:sp>
      <p:grpSp>
        <p:nvGrpSpPr>
          <p:cNvPr id="11" name="Group 10">
            <a:extLst>
              <a:ext uri="{FF2B5EF4-FFF2-40B4-BE49-F238E27FC236}">
                <a16:creationId xmlns:a16="http://schemas.microsoft.com/office/drawing/2014/main" id="{05973C84-A5BF-4D3A-9F1F-38F2A3A0D543}"/>
              </a:ext>
            </a:extLst>
          </p:cNvPr>
          <p:cNvGrpSpPr/>
          <p:nvPr/>
        </p:nvGrpSpPr>
        <p:grpSpPr>
          <a:xfrm>
            <a:off x="8413486" y="1505920"/>
            <a:ext cx="4143776" cy="1577355"/>
            <a:chOff x="8439069" y="502390"/>
            <a:chExt cx="4143776" cy="1577355"/>
          </a:xfrm>
          <a:noFill/>
        </p:grpSpPr>
        <p:sp>
          <p:nvSpPr>
            <p:cNvPr id="12" name="Text Placeholder 5">
              <a:extLst>
                <a:ext uri="{FF2B5EF4-FFF2-40B4-BE49-F238E27FC236}">
                  <a16:creationId xmlns:a16="http://schemas.microsoft.com/office/drawing/2014/main" id="{89B66169-3AB4-49C0-BD8C-561B39E166CC}"/>
                </a:ext>
              </a:extLst>
            </p:cNvPr>
            <p:cNvSpPr txBox="1">
              <a:spLocks/>
            </p:cNvSpPr>
            <p:nvPr/>
          </p:nvSpPr>
          <p:spPr>
            <a:xfrm>
              <a:off x="10393976" y="1073148"/>
              <a:ext cx="2188869" cy="954107"/>
            </a:xfrm>
            <a:prstGeom prst="rect">
              <a:avLst/>
            </a:prstGeom>
            <a:grp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LUIS</a:t>
              </a:r>
            </a:p>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Text Analytics API</a:t>
              </a:r>
            </a:p>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Speech API</a:t>
              </a:r>
            </a:p>
          </p:txBody>
        </p:sp>
        <p:sp>
          <p:nvSpPr>
            <p:cNvPr id="13" name="Text Placeholder 5">
              <a:extLst>
                <a:ext uri="{FF2B5EF4-FFF2-40B4-BE49-F238E27FC236}">
                  <a16:creationId xmlns:a16="http://schemas.microsoft.com/office/drawing/2014/main" id="{AA550030-B171-4578-8A3D-89947A34399D}"/>
                </a:ext>
              </a:extLst>
            </p:cNvPr>
            <p:cNvSpPr txBox="1">
              <a:spLocks/>
            </p:cNvSpPr>
            <p:nvPr/>
          </p:nvSpPr>
          <p:spPr>
            <a:xfrm>
              <a:off x="8439069" y="502390"/>
              <a:ext cx="2188869" cy="1577355"/>
            </a:xfrm>
            <a:prstGeom prst="rect">
              <a:avLst/>
            </a:prstGeom>
            <a:grp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4. Cognitive Services used to process the natural language request</a:t>
              </a:r>
            </a:p>
          </p:txBody>
        </p:sp>
        <p:sp>
          <p:nvSpPr>
            <p:cNvPr id="16" name="Arrow: Right 15">
              <a:extLst>
                <a:ext uri="{FF2B5EF4-FFF2-40B4-BE49-F238E27FC236}">
                  <a16:creationId xmlns:a16="http://schemas.microsoft.com/office/drawing/2014/main" id="{7767B8DD-EE10-4D64-B7F4-7EC05B475BD3}"/>
                </a:ext>
              </a:extLst>
            </p:cNvPr>
            <p:cNvSpPr/>
            <p:nvPr/>
          </p:nvSpPr>
          <p:spPr bwMode="auto">
            <a:xfrm>
              <a:off x="10263610" y="1141772"/>
              <a:ext cx="260732" cy="16004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2"/>
                </a:solidFill>
                <a:effectLst/>
                <a:uLnTx/>
                <a:uFillTx/>
                <a:latin typeface="Segoe UI Light"/>
                <a:ea typeface="Segoe UI" pitchFamily="34" charset="0"/>
                <a:cs typeface="Segoe UI" pitchFamily="34" charset="0"/>
              </a:endParaRPr>
            </a:p>
          </p:txBody>
        </p:sp>
      </p:grpSp>
      <p:sp>
        <p:nvSpPr>
          <p:cNvPr id="18" name="Text Placeholder 5">
            <a:extLst>
              <a:ext uri="{FF2B5EF4-FFF2-40B4-BE49-F238E27FC236}">
                <a16:creationId xmlns:a16="http://schemas.microsoft.com/office/drawing/2014/main" id="{E1E4B2E6-331D-40C7-A9BE-1D2C6E6599C9}"/>
              </a:ext>
            </a:extLst>
          </p:cNvPr>
          <p:cNvSpPr txBox="1">
            <a:spLocks/>
          </p:cNvSpPr>
          <p:nvPr/>
        </p:nvSpPr>
        <p:spPr>
          <a:xfrm>
            <a:off x="1459911" y="4282799"/>
            <a:ext cx="2386510" cy="1854354"/>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5. Response is reviewed by customer who may then continue conversation with natural language</a:t>
            </a:r>
          </a:p>
        </p:txBody>
      </p:sp>
      <p:sp>
        <p:nvSpPr>
          <p:cNvPr id="19" name="Text Placeholder 5">
            <a:extLst>
              <a:ext uri="{FF2B5EF4-FFF2-40B4-BE49-F238E27FC236}">
                <a16:creationId xmlns:a16="http://schemas.microsoft.com/office/drawing/2014/main" id="{6882B121-4B67-4294-A877-407728AD756D}"/>
              </a:ext>
            </a:extLst>
          </p:cNvPr>
          <p:cNvSpPr txBox="1">
            <a:spLocks/>
          </p:cNvSpPr>
          <p:nvPr/>
        </p:nvSpPr>
        <p:spPr>
          <a:xfrm>
            <a:off x="8413486" y="4152142"/>
            <a:ext cx="1748415" cy="1854354"/>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6. After the user is happy, mobile app bot updates customer’s reservation</a:t>
            </a:r>
          </a:p>
        </p:txBody>
      </p:sp>
    </p:spTree>
    <p:extLst>
      <p:ext uri="{BB962C8B-B14F-4D97-AF65-F5344CB8AC3E}">
        <p14:creationId xmlns:p14="http://schemas.microsoft.com/office/powerpoint/2010/main" val="17621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AI Gallery Solution: IVR Bot – Bike Store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Commerce bot - aside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6C893AD7-6B12-49C2-9FA6-67385E65D77E}"/>
              </a:ext>
            </a:extLst>
          </p:cNvPr>
          <p:cNvPicPr>
            <a:picLocks noChangeAspect="1"/>
          </p:cNvPicPr>
          <p:nvPr/>
        </p:nvPicPr>
        <p:blipFill>
          <a:blip r:embed="rId3"/>
          <a:stretch>
            <a:fillRect/>
          </a:stretch>
        </p:blipFill>
        <p:spPr>
          <a:xfrm>
            <a:off x="2690812" y="1861016"/>
            <a:ext cx="6810375" cy="4467225"/>
          </a:xfrm>
          <a:prstGeom prst="rect">
            <a:avLst/>
          </a:prstGeom>
        </p:spPr>
      </p:pic>
    </p:spTree>
    <p:extLst>
      <p:ext uri="{BB962C8B-B14F-4D97-AF65-F5344CB8AC3E}">
        <p14:creationId xmlns:p14="http://schemas.microsoft.com/office/powerpoint/2010/main" val="377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6BFB7A-DEEE-43C2-A434-97FB6701C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c45f18c-b2ec-4e3b-9613-4a8f6bc85080"/>
    <ds:schemaRef ds:uri="http://purl.org/dc/dcmitype/"/>
    <ds:schemaRef ds:uri="http://schemas.microsoft.com/office/infopath/2007/PartnerControls"/>
    <ds:schemaRef ds:uri="14cf87b9-506c-4eb7-bdeb-55290b0635a3"/>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12540</TotalTime>
  <Words>5934</Words>
  <Application>Microsoft Office PowerPoint</Application>
  <PresentationFormat>Widescreen</PresentationFormat>
  <Paragraphs>537</Paragraphs>
  <Slides>33</Slides>
  <Notes>33</Notes>
  <HiddenSlides>14</HiddenSlides>
  <MMClips>1</MMClips>
  <ScaleCrop>false</ScaleCrop>
  <HeadingPairs>
    <vt:vector size="8" baseType="variant">
      <vt:variant>
        <vt:lpstr>Fonts Used</vt:lpstr>
      </vt:variant>
      <vt:variant>
        <vt:i4>9</vt:i4>
      </vt:variant>
      <vt:variant>
        <vt:lpstr>Theme</vt:lpstr>
      </vt:variant>
      <vt:variant>
        <vt:i4>16</vt:i4>
      </vt:variant>
      <vt:variant>
        <vt:lpstr>Embedded OLE Servers</vt:lpstr>
      </vt:variant>
      <vt:variant>
        <vt:i4>1</vt:i4>
      </vt:variant>
      <vt:variant>
        <vt:lpstr>Slide Titles</vt:lpstr>
      </vt:variant>
      <vt:variant>
        <vt:i4>33</vt:i4>
      </vt:variant>
    </vt:vector>
  </HeadingPairs>
  <TitlesOfParts>
    <vt:vector size="59"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1_SMSG Readiness Master Template 16x9_MODIFIED</vt:lpstr>
      <vt:lpstr>think-cell Slide</vt:lpstr>
      <vt:lpstr>9:45-10:15 Bot Architectures</vt:lpstr>
      <vt:lpstr>Reference Architectures and Bot Framework SDK v4</vt:lpstr>
      <vt:lpstr>Session objectives and takeaways</vt:lpstr>
      <vt:lpstr>Bots are not new</vt:lpstr>
      <vt:lpstr>Agenda</vt:lpstr>
      <vt:lpstr>Key scenarios for bots</vt:lpstr>
      <vt:lpstr>Cortana skills bot</vt:lpstr>
      <vt:lpstr>Cortana skills bot</vt:lpstr>
      <vt:lpstr>Cortana skills bot</vt:lpstr>
      <vt:lpstr>Enterprise Productivity bot</vt:lpstr>
      <vt:lpstr>PowerPoint Presentation</vt:lpstr>
      <vt:lpstr>Enterprise Productivity bot</vt:lpstr>
      <vt:lpstr>Information bot</vt:lpstr>
      <vt:lpstr>Information bot</vt:lpstr>
      <vt:lpstr>Information bot</vt:lpstr>
      <vt:lpstr>IoT bot</vt:lpstr>
      <vt:lpstr>Common patterns</vt:lpstr>
      <vt:lpstr>Task automation</vt:lpstr>
      <vt:lpstr>Bots in websites</vt:lpstr>
      <vt:lpstr>Access to knowledge and other content</vt:lpstr>
      <vt:lpstr>Bots in websites</vt:lpstr>
      <vt:lpstr>PowerPoint Presentation</vt:lpstr>
      <vt:lpstr>Bot to web browser and back</vt:lpstr>
      <vt:lpstr>Bots in websites</vt:lpstr>
      <vt:lpstr>Bots in apps</vt:lpstr>
      <vt:lpstr>Bots in websites</vt:lpstr>
      <vt:lpstr>New Bot Framework SDK v4</vt:lpstr>
      <vt:lpstr>V3 SDK issues</vt:lpstr>
      <vt:lpstr>V4 SDK goals</vt:lpstr>
      <vt:lpstr>10:15-2: Building Intelligent Bots</vt:lpstr>
      <vt:lpstr> 10:15-2PM (break 11-11:15, 12-1) Tip: go slow, read carefully, don’t skip steps   https://github.com/Azure/LearnAI-Airlift TIP: Make sure you create EchoBot NOT BasicBot in Portal  </vt:lpstr>
      <vt:lpstr>12-1: Lunch</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2018-11-27T20:48:13Z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